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6" r:id="rId3"/>
    <p:sldId id="257" r:id="rId4"/>
    <p:sldId id="258" r:id="rId5"/>
    <p:sldId id="260" r:id="rId6"/>
    <p:sldId id="261" r:id="rId7"/>
    <p:sldId id="262" r:id="rId8"/>
    <p:sldId id="263" r:id="rId9"/>
    <p:sldId id="264" r:id="rId10"/>
    <p:sldId id="287" r:id="rId11"/>
    <p:sldId id="265" r:id="rId12"/>
    <p:sldId id="266" r:id="rId13"/>
    <p:sldId id="267" r:id="rId14"/>
    <p:sldId id="268" r:id="rId15"/>
    <p:sldId id="269" r:id="rId16"/>
    <p:sldId id="270" r:id="rId17"/>
    <p:sldId id="271" r:id="rId18"/>
    <p:sldId id="272" r:id="rId19"/>
    <p:sldId id="273" r:id="rId20"/>
    <p:sldId id="274" r:id="rId21"/>
    <p:sldId id="275" r:id="rId22"/>
    <p:sldId id="277" r:id="rId23"/>
    <p:sldId id="276" r:id="rId24"/>
    <p:sldId id="278" r:id="rId25"/>
    <p:sldId id="279" r:id="rId26"/>
    <p:sldId id="280" r:id="rId27"/>
    <p:sldId id="281" r:id="rId28"/>
    <p:sldId id="282" r:id="rId29"/>
    <p:sldId id="283" r:id="rId30"/>
    <p:sldId id="284"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74" autoAdjust="0"/>
    <p:restoredTop sz="94660"/>
  </p:normalViewPr>
  <p:slideViewPr>
    <p:cSldViewPr snapToGrid="0">
      <p:cViewPr varScale="1">
        <p:scale>
          <a:sx n="103" d="100"/>
          <a:sy n="103" d="100"/>
        </p:scale>
        <p:origin x="138" y="4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6DE0B8-B998-4F78-818F-D5AFB4A5BE86}"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D52EDD94-D1E7-4E57-8FAA-90B56962A594}">
      <dgm:prSet/>
      <dgm:spPr/>
      <dgm:t>
        <a:bodyPr/>
        <a:lstStyle/>
        <a:p>
          <a:r>
            <a:rPr lang="en-US"/>
            <a:t>For Wi-Fi which use OFDM, cyclic prefix is used to mitigate inter-symbol interference.</a:t>
          </a:r>
        </a:p>
      </dgm:t>
    </dgm:pt>
    <dgm:pt modelId="{B18A2B90-EC15-4A47-87F0-77971B04F204}" type="parTrans" cxnId="{42C21EB5-FDF4-4814-8D9A-897156473FA9}">
      <dgm:prSet/>
      <dgm:spPr/>
      <dgm:t>
        <a:bodyPr/>
        <a:lstStyle/>
        <a:p>
          <a:endParaRPr lang="en-US"/>
        </a:p>
      </dgm:t>
    </dgm:pt>
    <dgm:pt modelId="{BF1FBE32-B97C-4E30-8876-C71759E588EA}" type="sibTrans" cxnId="{42C21EB5-FDF4-4814-8D9A-897156473FA9}">
      <dgm:prSet/>
      <dgm:spPr/>
      <dgm:t>
        <a:bodyPr/>
        <a:lstStyle/>
        <a:p>
          <a:endParaRPr lang="en-US"/>
        </a:p>
      </dgm:t>
    </dgm:pt>
    <dgm:pt modelId="{3955A953-5FBB-471C-964A-AD40356EE1EF}">
      <dgm:prSet/>
      <dgm:spPr/>
      <dgm:t>
        <a:bodyPr/>
        <a:lstStyle/>
        <a:p>
          <a:r>
            <a:rPr lang="en-US"/>
            <a:t>To use CP insertion, Wi-Fi copy the tail and put it in the front of the symbol. Then, it employs symbol windowing by extending 1 sample for the symbol and average overlapped samples</a:t>
          </a:r>
        </a:p>
      </dgm:t>
    </dgm:pt>
    <dgm:pt modelId="{1C16C969-C908-4565-9270-9A8375737D32}" type="parTrans" cxnId="{FE40F9EE-AB2C-486C-B960-96C494E89C1E}">
      <dgm:prSet/>
      <dgm:spPr/>
      <dgm:t>
        <a:bodyPr/>
        <a:lstStyle/>
        <a:p>
          <a:endParaRPr lang="en-US"/>
        </a:p>
      </dgm:t>
    </dgm:pt>
    <dgm:pt modelId="{9020D96E-9AC2-444F-AFD9-B4D1FF48E755}" type="sibTrans" cxnId="{FE40F9EE-AB2C-486C-B960-96C494E89C1E}">
      <dgm:prSet/>
      <dgm:spPr/>
      <dgm:t>
        <a:bodyPr/>
        <a:lstStyle/>
        <a:p>
          <a:endParaRPr lang="en-US"/>
        </a:p>
      </dgm:t>
    </dgm:pt>
    <dgm:pt modelId="{4117963E-B113-4C31-95D0-E4CB060E62CB}" type="pres">
      <dgm:prSet presAssocID="{816DE0B8-B998-4F78-818F-D5AFB4A5BE86}" presName="vert0" presStyleCnt="0">
        <dgm:presLayoutVars>
          <dgm:dir/>
          <dgm:animOne val="branch"/>
          <dgm:animLvl val="lvl"/>
        </dgm:presLayoutVars>
      </dgm:prSet>
      <dgm:spPr/>
    </dgm:pt>
    <dgm:pt modelId="{4D76ACF0-8A8E-4EBD-8959-5DA577E5501D}" type="pres">
      <dgm:prSet presAssocID="{D52EDD94-D1E7-4E57-8FAA-90B56962A594}" presName="thickLine" presStyleLbl="alignNode1" presStyleIdx="0" presStyleCnt="2"/>
      <dgm:spPr/>
    </dgm:pt>
    <dgm:pt modelId="{8634F133-C384-4A9B-9312-8F39D74C48D9}" type="pres">
      <dgm:prSet presAssocID="{D52EDD94-D1E7-4E57-8FAA-90B56962A594}" presName="horz1" presStyleCnt="0"/>
      <dgm:spPr/>
    </dgm:pt>
    <dgm:pt modelId="{40CA4071-5FA0-47F3-A407-433189B07753}" type="pres">
      <dgm:prSet presAssocID="{D52EDD94-D1E7-4E57-8FAA-90B56962A594}" presName="tx1" presStyleLbl="revTx" presStyleIdx="0" presStyleCnt="2"/>
      <dgm:spPr/>
    </dgm:pt>
    <dgm:pt modelId="{360E1986-1A47-429B-8ECB-00763F4FDEA8}" type="pres">
      <dgm:prSet presAssocID="{D52EDD94-D1E7-4E57-8FAA-90B56962A594}" presName="vert1" presStyleCnt="0"/>
      <dgm:spPr/>
    </dgm:pt>
    <dgm:pt modelId="{091F5E56-AB9B-41AE-A93D-B89B50429CFB}" type="pres">
      <dgm:prSet presAssocID="{3955A953-5FBB-471C-964A-AD40356EE1EF}" presName="thickLine" presStyleLbl="alignNode1" presStyleIdx="1" presStyleCnt="2"/>
      <dgm:spPr/>
    </dgm:pt>
    <dgm:pt modelId="{DF75FA7B-80A9-46C0-AD12-DEB649CB565D}" type="pres">
      <dgm:prSet presAssocID="{3955A953-5FBB-471C-964A-AD40356EE1EF}" presName="horz1" presStyleCnt="0"/>
      <dgm:spPr/>
    </dgm:pt>
    <dgm:pt modelId="{04D81DE4-DF99-4631-9B19-7DE856F3F6A9}" type="pres">
      <dgm:prSet presAssocID="{3955A953-5FBB-471C-964A-AD40356EE1EF}" presName="tx1" presStyleLbl="revTx" presStyleIdx="1" presStyleCnt="2"/>
      <dgm:spPr/>
    </dgm:pt>
    <dgm:pt modelId="{F25AEADA-9656-4D36-9752-DF95568551DA}" type="pres">
      <dgm:prSet presAssocID="{3955A953-5FBB-471C-964A-AD40356EE1EF}" presName="vert1" presStyleCnt="0"/>
      <dgm:spPr/>
    </dgm:pt>
  </dgm:ptLst>
  <dgm:cxnLst>
    <dgm:cxn modelId="{53805227-90A6-40F5-BCA7-3BAA7A990B5C}" type="presOf" srcId="{D52EDD94-D1E7-4E57-8FAA-90B56962A594}" destId="{40CA4071-5FA0-47F3-A407-433189B07753}" srcOrd="0" destOrd="0" presId="urn:microsoft.com/office/officeart/2008/layout/LinedList"/>
    <dgm:cxn modelId="{9831C770-CA73-4588-93E4-E56CF0C2F588}" type="presOf" srcId="{816DE0B8-B998-4F78-818F-D5AFB4A5BE86}" destId="{4117963E-B113-4C31-95D0-E4CB060E62CB}" srcOrd="0" destOrd="0" presId="urn:microsoft.com/office/officeart/2008/layout/LinedList"/>
    <dgm:cxn modelId="{42C21EB5-FDF4-4814-8D9A-897156473FA9}" srcId="{816DE0B8-B998-4F78-818F-D5AFB4A5BE86}" destId="{D52EDD94-D1E7-4E57-8FAA-90B56962A594}" srcOrd="0" destOrd="0" parTransId="{B18A2B90-EC15-4A47-87F0-77971B04F204}" sibTransId="{BF1FBE32-B97C-4E30-8876-C71759E588EA}"/>
    <dgm:cxn modelId="{FE40F9EE-AB2C-486C-B960-96C494E89C1E}" srcId="{816DE0B8-B998-4F78-818F-D5AFB4A5BE86}" destId="{3955A953-5FBB-471C-964A-AD40356EE1EF}" srcOrd="1" destOrd="0" parTransId="{1C16C969-C908-4565-9270-9A8375737D32}" sibTransId="{9020D96E-9AC2-444F-AFD9-B4D1FF48E755}"/>
    <dgm:cxn modelId="{204586F8-913E-4074-A8FA-9BBF13A55750}" type="presOf" srcId="{3955A953-5FBB-471C-964A-AD40356EE1EF}" destId="{04D81DE4-DF99-4631-9B19-7DE856F3F6A9}" srcOrd="0" destOrd="0" presId="urn:microsoft.com/office/officeart/2008/layout/LinedList"/>
    <dgm:cxn modelId="{3BA66647-FA16-4E57-9D8A-71EC9BFE5446}" type="presParOf" srcId="{4117963E-B113-4C31-95D0-E4CB060E62CB}" destId="{4D76ACF0-8A8E-4EBD-8959-5DA577E5501D}" srcOrd="0" destOrd="0" presId="urn:microsoft.com/office/officeart/2008/layout/LinedList"/>
    <dgm:cxn modelId="{91721BF8-0DBC-4B82-ADC5-94B87D14F1A0}" type="presParOf" srcId="{4117963E-B113-4C31-95D0-E4CB060E62CB}" destId="{8634F133-C384-4A9B-9312-8F39D74C48D9}" srcOrd="1" destOrd="0" presId="urn:microsoft.com/office/officeart/2008/layout/LinedList"/>
    <dgm:cxn modelId="{F64D975E-1384-4BE0-AC0B-8AE971A62FEE}" type="presParOf" srcId="{8634F133-C384-4A9B-9312-8F39D74C48D9}" destId="{40CA4071-5FA0-47F3-A407-433189B07753}" srcOrd="0" destOrd="0" presId="urn:microsoft.com/office/officeart/2008/layout/LinedList"/>
    <dgm:cxn modelId="{5FFFFE24-7E1D-4796-BC1D-DFBE55ABF138}" type="presParOf" srcId="{8634F133-C384-4A9B-9312-8F39D74C48D9}" destId="{360E1986-1A47-429B-8ECB-00763F4FDEA8}" srcOrd="1" destOrd="0" presId="urn:microsoft.com/office/officeart/2008/layout/LinedList"/>
    <dgm:cxn modelId="{6BC52F88-AEA9-4232-AB6D-C8E0E3A4DA68}" type="presParOf" srcId="{4117963E-B113-4C31-95D0-E4CB060E62CB}" destId="{091F5E56-AB9B-41AE-A93D-B89B50429CFB}" srcOrd="2" destOrd="0" presId="urn:microsoft.com/office/officeart/2008/layout/LinedList"/>
    <dgm:cxn modelId="{3B69B490-4148-4AC3-B01F-CA2F9E1876B6}" type="presParOf" srcId="{4117963E-B113-4C31-95D0-E4CB060E62CB}" destId="{DF75FA7B-80A9-46C0-AD12-DEB649CB565D}" srcOrd="3" destOrd="0" presId="urn:microsoft.com/office/officeart/2008/layout/LinedList"/>
    <dgm:cxn modelId="{47F91E18-2AE8-4243-8EC3-FB54435225D9}" type="presParOf" srcId="{DF75FA7B-80A9-46C0-AD12-DEB649CB565D}" destId="{04D81DE4-DF99-4631-9B19-7DE856F3F6A9}" srcOrd="0" destOrd="0" presId="urn:microsoft.com/office/officeart/2008/layout/LinedList"/>
    <dgm:cxn modelId="{BBA65C14-9D3F-4454-A60E-0DA01EBFD9A6}" type="presParOf" srcId="{DF75FA7B-80A9-46C0-AD12-DEB649CB565D}" destId="{F25AEADA-9656-4D36-9752-DF95568551D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ACF0-8A8E-4EBD-8959-5DA577E5501D}">
      <dsp:nvSpPr>
        <dsp:cNvPr id="0" name=""/>
        <dsp:cNvSpPr/>
      </dsp:nvSpPr>
      <dsp:spPr>
        <a:xfrm>
          <a:off x="0" y="0"/>
          <a:ext cx="54525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0CA4071-5FA0-47F3-A407-433189B07753}">
      <dsp:nvSpPr>
        <dsp:cNvPr id="0" name=""/>
        <dsp:cNvSpPr/>
      </dsp:nvSpPr>
      <dsp:spPr>
        <a:xfrm>
          <a:off x="0" y="0"/>
          <a:ext cx="5452532" cy="27855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For Wi-Fi which use OFDM, cyclic prefix is used to mitigate inter-symbol interference.</a:t>
          </a:r>
        </a:p>
      </dsp:txBody>
      <dsp:txXfrm>
        <a:off x="0" y="0"/>
        <a:ext cx="5452532" cy="2785532"/>
      </dsp:txXfrm>
    </dsp:sp>
    <dsp:sp modelId="{091F5E56-AB9B-41AE-A93D-B89B50429CFB}">
      <dsp:nvSpPr>
        <dsp:cNvPr id="0" name=""/>
        <dsp:cNvSpPr/>
      </dsp:nvSpPr>
      <dsp:spPr>
        <a:xfrm>
          <a:off x="0" y="2785532"/>
          <a:ext cx="54525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D81DE4-DF99-4631-9B19-7DE856F3F6A9}">
      <dsp:nvSpPr>
        <dsp:cNvPr id="0" name=""/>
        <dsp:cNvSpPr/>
      </dsp:nvSpPr>
      <dsp:spPr>
        <a:xfrm>
          <a:off x="0" y="2785532"/>
          <a:ext cx="5452532" cy="27855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To use CP insertion, Wi-Fi copy the tail and put it in the front of the symbol. Then, it employs symbol windowing by extending 1 sample for the symbol and average overlapped samples</a:t>
          </a:r>
        </a:p>
      </dsp:txBody>
      <dsp:txXfrm>
        <a:off x="0" y="2785532"/>
        <a:ext cx="5452532" cy="278553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05561-B6E4-4ADA-A3B0-9A87638EC0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193ECB5-3C45-4AA3-8BA1-A9892D83A7E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DC7FAB-07F6-48BC-AFF9-B82BC119C9D2}"/>
              </a:ext>
            </a:extLst>
          </p:cNvPr>
          <p:cNvSpPr>
            <a:spLocks noGrp="1"/>
          </p:cNvSpPr>
          <p:nvPr>
            <p:ph type="dt" sz="half" idx="10"/>
          </p:nvPr>
        </p:nvSpPr>
        <p:spPr/>
        <p:txBody>
          <a:bodyPr/>
          <a:lstStyle/>
          <a:p>
            <a:fld id="{4BBE1A72-2EBA-4A72-847C-C5D7CE17E12A}" type="datetimeFigureOut">
              <a:rPr lang="en-US" smtClean="0"/>
              <a:t>11/30/2021</a:t>
            </a:fld>
            <a:endParaRPr lang="en-US"/>
          </a:p>
        </p:txBody>
      </p:sp>
      <p:sp>
        <p:nvSpPr>
          <p:cNvPr id="5" name="Footer Placeholder 4">
            <a:extLst>
              <a:ext uri="{FF2B5EF4-FFF2-40B4-BE49-F238E27FC236}">
                <a16:creationId xmlns:a16="http://schemas.microsoft.com/office/drawing/2014/main" id="{FC35ABFB-DEE3-498F-B7A1-E8DD0F36FD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149F3C-7EA3-4132-9ECF-A9FDC4C9CFA7}"/>
              </a:ext>
            </a:extLst>
          </p:cNvPr>
          <p:cNvSpPr>
            <a:spLocks noGrp="1"/>
          </p:cNvSpPr>
          <p:nvPr>
            <p:ph type="sldNum" sz="quarter" idx="12"/>
          </p:nvPr>
        </p:nvSpPr>
        <p:spPr/>
        <p:txBody>
          <a:bodyPr/>
          <a:lstStyle/>
          <a:p>
            <a:fld id="{DEF8B81E-C34F-4C11-882A-177676AC13EA}" type="slidenum">
              <a:rPr lang="en-US" smtClean="0"/>
              <a:t>‹#›</a:t>
            </a:fld>
            <a:endParaRPr lang="en-US"/>
          </a:p>
        </p:txBody>
      </p:sp>
    </p:spTree>
    <p:extLst>
      <p:ext uri="{BB962C8B-B14F-4D97-AF65-F5344CB8AC3E}">
        <p14:creationId xmlns:p14="http://schemas.microsoft.com/office/powerpoint/2010/main" val="1757832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574A8-F4C2-4136-9E06-00AA3B181A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0ED032-F3F7-4CA4-BC57-65BA65656F1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624C32-9762-4833-AAC0-2420D6D69E34}"/>
              </a:ext>
            </a:extLst>
          </p:cNvPr>
          <p:cNvSpPr>
            <a:spLocks noGrp="1"/>
          </p:cNvSpPr>
          <p:nvPr>
            <p:ph type="dt" sz="half" idx="10"/>
          </p:nvPr>
        </p:nvSpPr>
        <p:spPr/>
        <p:txBody>
          <a:bodyPr/>
          <a:lstStyle/>
          <a:p>
            <a:fld id="{4BBE1A72-2EBA-4A72-847C-C5D7CE17E12A}" type="datetimeFigureOut">
              <a:rPr lang="en-US" smtClean="0"/>
              <a:t>11/30/2021</a:t>
            </a:fld>
            <a:endParaRPr lang="en-US"/>
          </a:p>
        </p:txBody>
      </p:sp>
      <p:sp>
        <p:nvSpPr>
          <p:cNvPr id="5" name="Footer Placeholder 4">
            <a:extLst>
              <a:ext uri="{FF2B5EF4-FFF2-40B4-BE49-F238E27FC236}">
                <a16:creationId xmlns:a16="http://schemas.microsoft.com/office/drawing/2014/main" id="{D7EB9FBB-4832-4666-AF3E-AC8C336431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6E727D-ECC8-40E8-9D4D-7D34E09BA005}"/>
              </a:ext>
            </a:extLst>
          </p:cNvPr>
          <p:cNvSpPr>
            <a:spLocks noGrp="1"/>
          </p:cNvSpPr>
          <p:nvPr>
            <p:ph type="sldNum" sz="quarter" idx="12"/>
          </p:nvPr>
        </p:nvSpPr>
        <p:spPr/>
        <p:txBody>
          <a:bodyPr/>
          <a:lstStyle/>
          <a:p>
            <a:fld id="{DEF8B81E-C34F-4C11-882A-177676AC13EA}" type="slidenum">
              <a:rPr lang="en-US" smtClean="0"/>
              <a:t>‹#›</a:t>
            </a:fld>
            <a:endParaRPr lang="en-US"/>
          </a:p>
        </p:txBody>
      </p:sp>
    </p:spTree>
    <p:extLst>
      <p:ext uri="{BB962C8B-B14F-4D97-AF65-F5344CB8AC3E}">
        <p14:creationId xmlns:p14="http://schemas.microsoft.com/office/powerpoint/2010/main" val="3670855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53ABF9-90E3-4D39-805F-23032921ED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21AD3A-0FE3-4485-8E6D-836035BE70D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BBA556-410C-4A71-A877-61FDACE9B75B}"/>
              </a:ext>
            </a:extLst>
          </p:cNvPr>
          <p:cNvSpPr>
            <a:spLocks noGrp="1"/>
          </p:cNvSpPr>
          <p:nvPr>
            <p:ph type="dt" sz="half" idx="10"/>
          </p:nvPr>
        </p:nvSpPr>
        <p:spPr/>
        <p:txBody>
          <a:bodyPr/>
          <a:lstStyle/>
          <a:p>
            <a:fld id="{4BBE1A72-2EBA-4A72-847C-C5D7CE17E12A}" type="datetimeFigureOut">
              <a:rPr lang="en-US" smtClean="0"/>
              <a:t>11/30/2021</a:t>
            </a:fld>
            <a:endParaRPr lang="en-US"/>
          </a:p>
        </p:txBody>
      </p:sp>
      <p:sp>
        <p:nvSpPr>
          <p:cNvPr id="5" name="Footer Placeholder 4">
            <a:extLst>
              <a:ext uri="{FF2B5EF4-FFF2-40B4-BE49-F238E27FC236}">
                <a16:creationId xmlns:a16="http://schemas.microsoft.com/office/drawing/2014/main" id="{D1348B51-744A-48E6-AB54-6E5F35BEC5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E7D135-FCFE-4774-B354-9CAE1C5F8D5A}"/>
              </a:ext>
            </a:extLst>
          </p:cNvPr>
          <p:cNvSpPr>
            <a:spLocks noGrp="1"/>
          </p:cNvSpPr>
          <p:nvPr>
            <p:ph type="sldNum" sz="quarter" idx="12"/>
          </p:nvPr>
        </p:nvSpPr>
        <p:spPr/>
        <p:txBody>
          <a:bodyPr/>
          <a:lstStyle/>
          <a:p>
            <a:fld id="{DEF8B81E-C34F-4C11-882A-177676AC13EA}" type="slidenum">
              <a:rPr lang="en-US" smtClean="0"/>
              <a:t>‹#›</a:t>
            </a:fld>
            <a:endParaRPr lang="en-US"/>
          </a:p>
        </p:txBody>
      </p:sp>
    </p:spTree>
    <p:extLst>
      <p:ext uri="{BB962C8B-B14F-4D97-AF65-F5344CB8AC3E}">
        <p14:creationId xmlns:p14="http://schemas.microsoft.com/office/powerpoint/2010/main" val="4079650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95BD4-E73A-4A08-AF56-A35E9E603B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AC1AF5-322C-4117-9200-20D0A0824DD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C46A67-DF15-4354-AAB4-0C90723E97DE}"/>
              </a:ext>
            </a:extLst>
          </p:cNvPr>
          <p:cNvSpPr>
            <a:spLocks noGrp="1"/>
          </p:cNvSpPr>
          <p:nvPr>
            <p:ph type="dt" sz="half" idx="10"/>
          </p:nvPr>
        </p:nvSpPr>
        <p:spPr/>
        <p:txBody>
          <a:bodyPr/>
          <a:lstStyle/>
          <a:p>
            <a:fld id="{4BBE1A72-2EBA-4A72-847C-C5D7CE17E12A}" type="datetimeFigureOut">
              <a:rPr lang="en-US" smtClean="0"/>
              <a:t>11/30/2021</a:t>
            </a:fld>
            <a:endParaRPr lang="en-US"/>
          </a:p>
        </p:txBody>
      </p:sp>
      <p:sp>
        <p:nvSpPr>
          <p:cNvPr id="5" name="Footer Placeholder 4">
            <a:extLst>
              <a:ext uri="{FF2B5EF4-FFF2-40B4-BE49-F238E27FC236}">
                <a16:creationId xmlns:a16="http://schemas.microsoft.com/office/drawing/2014/main" id="{ADA6952A-C040-4351-96C1-6EC36BE47C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D52F49-0F78-47B6-9971-BDAFE8329A1B}"/>
              </a:ext>
            </a:extLst>
          </p:cNvPr>
          <p:cNvSpPr>
            <a:spLocks noGrp="1"/>
          </p:cNvSpPr>
          <p:nvPr>
            <p:ph type="sldNum" sz="quarter" idx="12"/>
          </p:nvPr>
        </p:nvSpPr>
        <p:spPr/>
        <p:txBody>
          <a:bodyPr/>
          <a:lstStyle/>
          <a:p>
            <a:fld id="{DEF8B81E-C34F-4C11-882A-177676AC13EA}" type="slidenum">
              <a:rPr lang="en-US" smtClean="0"/>
              <a:t>‹#›</a:t>
            </a:fld>
            <a:endParaRPr lang="en-US"/>
          </a:p>
        </p:txBody>
      </p:sp>
    </p:spTree>
    <p:extLst>
      <p:ext uri="{BB962C8B-B14F-4D97-AF65-F5344CB8AC3E}">
        <p14:creationId xmlns:p14="http://schemas.microsoft.com/office/powerpoint/2010/main" val="870872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EE33E-D7EB-4C22-B25D-38CCA24C47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2F4FAC4-0998-48CE-8821-3D29A4815A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2E55DC-4DD1-49FC-B7DE-07BF5DB82EC0}"/>
              </a:ext>
            </a:extLst>
          </p:cNvPr>
          <p:cNvSpPr>
            <a:spLocks noGrp="1"/>
          </p:cNvSpPr>
          <p:nvPr>
            <p:ph type="dt" sz="half" idx="10"/>
          </p:nvPr>
        </p:nvSpPr>
        <p:spPr/>
        <p:txBody>
          <a:bodyPr/>
          <a:lstStyle/>
          <a:p>
            <a:fld id="{4BBE1A72-2EBA-4A72-847C-C5D7CE17E12A}" type="datetimeFigureOut">
              <a:rPr lang="en-US" smtClean="0"/>
              <a:t>11/30/2021</a:t>
            </a:fld>
            <a:endParaRPr lang="en-US"/>
          </a:p>
        </p:txBody>
      </p:sp>
      <p:sp>
        <p:nvSpPr>
          <p:cNvPr id="5" name="Footer Placeholder 4">
            <a:extLst>
              <a:ext uri="{FF2B5EF4-FFF2-40B4-BE49-F238E27FC236}">
                <a16:creationId xmlns:a16="http://schemas.microsoft.com/office/drawing/2014/main" id="{7EAD923A-9BCC-41B5-BC41-85DC103715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1726B7-1691-402F-AA8A-0BE6BEE0E8FF}"/>
              </a:ext>
            </a:extLst>
          </p:cNvPr>
          <p:cNvSpPr>
            <a:spLocks noGrp="1"/>
          </p:cNvSpPr>
          <p:nvPr>
            <p:ph type="sldNum" sz="quarter" idx="12"/>
          </p:nvPr>
        </p:nvSpPr>
        <p:spPr/>
        <p:txBody>
          <a:bodyPr/>
          <a:lstStyle/>
          <a:p>
            <a:fld id="{DEF8B81E-C34F-4C11-882A-177676AC13EA}" type="slidenum">
              <a:rPr lang="en-US" smtClean="0"/>
              <a:t>‹#›</a:t>
            </a:fld>
            <a:endParaRPr lang="en-US"/>
          </a:p>
        </p:txBody>
      </p:sp>
    </p:spTree>
    <p:extLst>
      <p:ext uri="{BB962C8B-B14F-4D97-AF65-F5344CB8AC3E}">
        <p14:creationId xmlns:p14="http://schemas.microsoft.com/office/powerpoint/2010/main" val="3345606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B61E9-6B86-4DF0-96CD-2D5E73F663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FDA098-F8F7-456A-95FF-956FB99D4E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7E0595-7E34-4B76-8868-AE8DF896573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86BDB4-E8D2-4C48-A06B-5F7946EBF000}"/>
              </a:ext>
            </a:extLst>
          </p:cNvPr>
          <p:cNvSpPr>
            <a:spLocks noGrp="1"/>
          </p:cNvSpPr>
          <p:nvPr>
            <p:ph type="dt" sz="half" idx="10"/>
          </p:nvPr>
        </p:nvSpPr>
        <p:spPr/>
        <p:txBody>
          <a:bodyPr/>
          <a:lstStyle/>
          <a:p>
            <a:fld id="{4BBE1A72-2EBA-4A72-847C-C5D7CE17E12A}" type="datetimeFigureOut">
              <a:rPr lang="en-US" smtClean="0"/>
              <a:t>11/30/2021</a:t>
            </a:fld>
            <a:endParaRPr lang="en-US"/>
          </a:p>
        </p:txBody>
      </p:sp>
      <p:sp>
        <p:nvSpPr>
          <p:cNvPr id="6" name="Footer Placeholder 5">
            <a:extLst>
              <a:ext uri="{FF2B5EF4-FFF2-40B4-BE49-F238E27FC236}">
                <a16:creationId xmlns:a16="http://schemas.microsoft.com/office/drawing/2014/main" id="{C36AACFF-3CB3-4453-A90F-E2AF6DF0BC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CB0B75-352C-487E-8262-8D88777BE305}"/>
              </a:ext>
            </a:extLst>
          </p:cNvPr>
          <p:cNvSpPr>
            <a:spLocks noGrp="1"/>
          </p:cNvSpPr>
          <p:nvPr>
            <p:ph type="sldNum" sz="quarter" idx="12"/>
          </p:nvPr>
        </p:nvSpPr>
        <p:spPr/>
        <p:txBody>
          <a:bodyPr/>
          <a:lstStyle/>
          <a:p>
            <a:fld id="{DEF8B81E-C34F-4C11-882A-177676AC13EA}" type="slidenum">
              <a:rPr lang="en-US" smtClean="0"/>
              <a:t>‹#›</a:t>
            </a:fld>
            <a:endParaRPr lang="en-US"/>
          </a:p>
        </p:txBody>
      </p:sp>
    </p:spTree>
    <p:extLst>
      <p:ext uri="{BB962C8B-B14F-4D97-AF65-F5344CB8AC3E}">
        <p14:creationId xmlns:p14="http://schemas.microsoft.com/office/powerpoint/2010/main" val="1498135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E9F5C-D8BF-49E6-8F77-B0DEEE0108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B47556D-58B4-41B3-99C2-4AB2FB6820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BD28A4-5316-4164-B5DE-5F94F173C04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6896002-94C5-472E-9D4F-ACFB2FABED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0346367-C3D7-4820-9F8E-45AC9B9CB3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BD70DD-A7BC-4910-B270-594885096861}"/>
              </a:ext>
            </a:extLst>
          </p:cNvPr>
          <p:cNvSpPr>
            <a:spLocks noGrp="1"/>
          </p:cNvSpPr>
          <p:nvPr>
            <p:ph type="dt" sz="half" idx="10"/>
          </p:nvPr>
        </p:nvSpPr>
        <p:spPr/>
        <p:txBody>
          <a:bodyPr/>
          <a:lstStyle/>
          <a:p>
            <a:fld id="{4BBE1A72-2EBA-4A72-847C-C5D7CE17E12A}" type="datetimeFigureOut">
              <a:rPr lang="en-US" smtClean="0"/>
              <a:t>11/30/2021</a:t>
            </a:fld>
            <a:endParaRPr lang="en-US"/>
          </a:p>
        </p:txBody>
      </p:sp>
      <p:sp>
        <p:nvSpPr>
          <p:cNvPr id="8" name="Footer Placeholder 7">
            <a:extLst>
              <a:ext uri="{FF2B5EF4-FFF2-40B4-BE49-F238E27FC236}">
                <a16:creationId xmlns:a16="http://schemas.microsoft.com/office/drawing/2014/main" id="{1FBBF2E9-1037-4702-9BA0-2AB6CACE0FB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A38BC62-0DEA-4C8A-975D-F5171AE50B0A}"/>
              </a:ext>
            </a:extLst>
          </p:cNvPr>
          <p:cNvSpPr>
            <a:spLocks noGrp="1"/>
          </p:cNvSpPr>
          <p:nvPr>
            <p:ph type="sldNum" sz="quarter" idx="12"/>
          </p:nvPr>
        </p:nvSpPr>
        <p:spPr/>
        <p:txBody>
          <a:bodyPr/>
          <a:lstStyle/>
          <a:p>
            <a:fld id="{DEF8B81E-C34F-4C11-882A-177676AC13EA}" type="slidenum">
              <a:rPr lang="en-US" smtClean="0"/>
              <a:t>‹#›</a:t>
            </a:fld>
            <a:endParaRPr lang="en-US"/>
          </a:p>
        </p:txBody>
      </p:sp>
    </p:spTree>
    <p:extLst>
      <p:ext uri="{BB962C8B-B14F-4D97-AF65-F5344CB8AC3E}">
        <p14:creationId xmlns:p14="http://schemas.microsoft.com/office/powerpoint/2010/main" val="24792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AB5F2-478B-44B1-97BD-62603851D80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D7FE4A-DBDB-4DFB-B3A6-E26A86ABAC5F}"/>
              </a:ext>
            </a:extLst>
          </p:cNvPr>
          <p:cNvSpPr>
            <a:spLocks noGrp="1"/>
          </p:cNvSpPr>
          <p:nvPr>
            <p:ph type="dt" sz="half" idx="10"/>
          </p:nvPr>
        </p:nvSpPr>
        <p:spPr/>
        <p:txBody>
          <a:bodyPr/>
          <a:lstStyle/>
          <a:p>
            <a:fld id="{4BBE1A72-2EBA-4A72-847C-C5D7CE17E12A}" type="datetimeFigureOut">
              <a:rPr lang="en-US" smtClean="0"/>
              <a:t>11/30/2021</a:t>
            </a:fld>
            <a:endParaRPr lang="en-US"/>
          </a:p>
        </p:txBody>
      </p:sp>
      <p:sp>
        <p:nvSpPr>
          <p:cNvPr id="4" name="Footer Placeholder 3">
            <a:extLst>
              <a:ext uri="{FF2B5EF4-FFF2-40B4-BE49-F238E27FC236}">
                <a16:creationId xmlns:a16="http://schemas.microsoft.com/office/drawing/2014/main" id="{8877270F-7A9A-4A8E-B4D5-0D65F393D2B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08FDAB-9891-4ACB-97A8-3162E7465784}"/>
              </a:ext>
            </a:extLst>
          </p:cNvPr>
          <p:cNvSpPr>
            <a:spLocks noGrp="1"/>
          </p:cNvSpPr>
          <p:nvPr>
            <p:ph type="sldNum" sz="quarter" idx="12"/>
          </p:nvPr>
        </p:nvSpPr>
        <p:spPr/>
        <p:txBody>
          <a:bodyPr/>
          <a:lstStyle/>
          <a:p>
            <a:fld id="{DEF8B81E-C34F-4C11-882A-177676AC13EA}" type="slidenum">
              <a:rPr lang="en-US" smtClean="0"/>
              <a:t>‹#›</a:t>
            </a:fld>
            <a:endParaRPr lang="en-US"/>
          </a:p>
        </p:txBody>
      </p:sp>
    </p:spTree>
    <p:extLst>
      <p:ext uri="{BB962C8B-B14F-4D97-AF65-F5344CB8AC3E}">
        <p14:creationId xmlns:p14="http://schemas.microsoft.com/office/powerpoint/2010/main" val="3286144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FC239C-4E2C-4465-B08D-52723877C8BC}"/>
              </a:ext>
            </a:extLst>
          </p:cNvPr>
          <p:cNvSpPr>
            <a:spLocks noGrp="1"/>
          </p:cNvSpPr>
          <p:nvPr>
            <p:ph type="dt" sz="half" idx="10"/>
          </p:nvPr>
        </p:nvSpPr>
        <p:spPr/>
        <p:txBody>
          <a:bodyPr/>
          <a:lstStyle/>
          <a:p>
            <a:fld id="{4BBE1A72-2EBA-4A72-847C-C5D7CE17E12A}" type="datetimeFigureOut">
              <a:rPr lang="en-US" smtClean="0"/>
              <a:t>11/30/2021</a:t>
            </a:fld>
            <a:endParaRPr lang="en-US"/>
          </a:p>
        </p:txBody>
      </p:sp>
      <p:sp>
        <p:nvSpPr>
          <p:cNvPr id="3" name="Footer Placeholder 2">
            <a:extLst>
              <a:ext uri="{FF2B5EF4-FFF2-40B4-BE49-F238E27FC236}">
                <a16:creationId xmlns:a16="http://schemas.microsoft.com/office/drawing/2014/main" id="{9D328AAA-FB74-4F20-9464-A81CFEF2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D1D600-2D53-4405-A9B2-6C5C614094D7}"/>
              </a:ext>
            </a:extLst>
          </p:cNvPr>
          <p:cNvSpPr>
            <a:spLocks noGrp="1"/>
          </p:cNvSpPr>
          <p:nvPr>
            <p:ph type="sldNum" sz="quarter" idx="12"/>
          </p:nvPr>
        </p:nvSpPr>
        <p:spPr/>
        <p:txBody>
          <a:bodyPr/>
          <a:lstStyle/>
          <a:p>
            <a:fld id="{DEF8B81E-C34F-4C11-882A-177676AC13EA}" type="slidenum">
              <a:rPr lang="en-US" smtClean="0"/>
              <a:t>‹#›</a:t>
            </a:fld>
            <a:endParaRPr lang="en-US"/>
          </a:p>
        </p:txBody>
      </p:sp>
    </p:spTree>
    <p:extLst>
      <p:ext uri="{BB962C8B-B14F-4D97-AF65-F5344CB8AC3E}">
        <p14:creationId xmlns:p14="http://schemas.microsoft.com/office/powerpoint/2010/main" val="9930406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6E3F0-C328-4948-A9CF-F0BC29AB69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7DABA35-706E-427D-86DD-B029087EA5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2D2967A-71D1-4656-AEF7-90BDAF493E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53A3CE-F722-4BEB-ADAF-FE2B84FB1EB2}"/>
              </a:ext>
            </a:extLst>
          </p:cNvPr>
          <p:cNvSpPr>
            <a:spLocks noGrp="1"/>
          </p:cNvSpPr>
          <p:nvPr>
            <p:ph type="dt" sz="half" idx="10"/>
          </p:nvPr>
        </p:nvSpPr>
        <p:spPr/>
        <p:txBody>
          <a:bodyPr/>
          <a:lstStyle/>
          <a:p>
            <a:fld id="{4BBE1A72-2EBA-4A72-847C-C5D7CE17E12A}" type="datetimeFigureOut">
              <a:rPr lang="en-US" smtClean="0"/>
              <a:t>11/30/2021</a:t>
            </a:fld>
            <a:endParaRPr lang="en-US"/>
          </a:p>
        </p:txBody>
      </p:sp>
      <p:sp>
        <p:nvSpPr>
          <p:cNvPr id="6" name="Footer Placeholder 5">
            <a:extLst>
              <a:ext uri="{FF2B5EF4-FFF2-40B4-BE49-F238E27FC236}">
                <a16:creationId xmlns:a16="http://schemas.microsoft.com/office/drawing/2014/main" id="{5E648CD4-7A5C-4D87-877F-1CE840635C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AB2E1C-2E29-4D88-9D21-09BCC57D4A1B}"/>
              </a:ext>
            </a:extLst>
          </p:cNvPr>
          <p:cNvSpPr>
            <a:spLocks noGrp="1"/>
          </p:cNvSpPr>
          <p:nvPr>
            <p:ph type="sldNum" sz="quarter" idx="12"/>
          </p:nvPr>
        </p:nvSpPr>
        <p:spPr/>
        <p:txBody>
          <a:bodyPr/>
          <a:lstStyle/>
          <a:p>
            <a:fld id="{DEF8B81E-C34F-4C11-882A-177676AC13EA}" type="slidenum">
              <a:rPr lang="en-US" smtClean="0"/>
              <a:t>‹#›</a:t>
            </a:fld>
            <a:endParaRPr lang="en-US"/>
          </a:p>
        </p:txBody>
      </p:sp>
    </p:spTree>
    <p:extLst>
      <p:ext uri="{BB962C8B-B14F-4D97-AF65-F5344CB8AC3E}">
        <p14:creationId xmlns:p14="http://schemas.microsoft.com/office/powerpoint/2010/main" val="3053588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23E25-92C1-4FB1-BD4B-BC0C539E97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298704-14C1-4A5A-9242-648AE8B873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BD0DC6-945B-43B6-9E91-37957DB98A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1509E2-148A-44AD-BBC7-B36EB84CDFD5}"/>
              </a:ext>
            </a:extLst>
          </p:cNvPr>
          <p:cNvSpPr>
            <a:spLocks noGrp="1"/>
          </p:cNvSpPr>
          <p:nvPr>
            <p:ph type="dt" sz="half" idx="10"/>
          </p:nvPr>
        </p:nvSpPr>
        <p:spPr/>
        <p:txBody>
          <a:bodyPr/>
          <a:lstStyle/>
          <a:p>
            <a:fld id="{4BBE1A72-2EBA-4A72-847C-C5D7CE17E12A}" type="datetimeFigureOut">
              <a:rPr lang="en-US" smtClean="0"/>
              <a:t>11/30/2021</a:t>
            </a:fld>
            <a:endParaRPr lang="en-US"/>
          </a:p>
        </p:txBody>
      </p:sp>
      <p:sp>
        <p:nvSpPr>
          <p:cNvPr id="6" name="Footer Placeholder 5">
            <a:extLst>
              <a:ext uri="{FF2B5EF4-FFF2-40B4-BE49-F238E27FC236}">
                <a16:creationId xmlns:a16="http://schemas.microsoft.com/office/drawing/2014/main" id="{A3F3CD23-FDC9-4D44-9835-3D717DB0AC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451156-D0D9-41AC-ADCD-A0C2A30FF731}"/>
              </a:ext>
            </a:extLst>
          </p:cNvPr>
          <p:cNvSpPr>
            <a:spLocks noGrp="1"/>
          </p:cNvSpPr>
          <p:nvPr>
            <p:ph type="sldNum" sz="quarter" idx="12"/>
          </p:nvPr>
        </p:nvSpPr>
        <p:spPr/>
        <p:txBody>
          <a:bodyPr/>
          <a:lstStyle/>
          <a:p>
            <a:fld id="{DEF8B81E-C34F-4C11-882A-177676AC13EA}" type="slidenum">
              <a:rPr lang="en-US" smtClean="0"/>
              <a:t>‹#›</a:t>
            </a:fld>
            <a:endParaRPr lang="en-US"/>
          </a:p>
        </p:txBody>
      </p:sp>
    </p:spTree>
    <p:extLst>
      <p:ext uri="{BB962C8B-B14F-4D97-AF65-F5344CB8AC3E}">
        <p14:creationId xmlns:p14="http://schemas.microsoft.com/office/powerpoint/2010/main" val="3815782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A0C69C-3176-4DAD-BF6B-BC7DA0200B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C32C2E6-1D4F-4A67-9F06-B912A7C54C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CABD76-8B38-4BD1-9F0E-39F34A3407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BE1A72-2EBA-4A72-847C-C5D7CE17E12A}" type="datetimeFigureOut">
              <a:rPr lang="en-US" smtClean="0"/>
              <a:t>11/30/2021</a:t>
            </a:fld>
            <a:endParaRPr lang="en-US"/>
          </a:p>
        </p:txBody>
      </p:sp>
      <p:sp>
        <p:nvSpPr>
          <p:cNvPr id="5" name="Footer Placeholder 4">
            <a:extLst>
              <a:ext uri="{FF2B5EF4-FFF2-40B4-BE49-F238E27FC236}">
                <a16:creationId xmlns:a16="http://schemas.microsoft.com/office/drawing/2014/main" id="{F6898905-2CA7-4D1C-A569-9405A0AC0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1F38BEF-3511-4A8F-8613-ADEB7D144C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F8B81E-C34F-4C11-882A-177676AC13EA}" type="slidenum">
              <a:rPr lang="en-US" smtClean="0"/>
              <a:t>‹#›</a:t>
            </a:fld>
            <a:endParaRPr lang="en-US"/>
          </a:p>
        </p:txBody>
      </p:sp>
    </p:spTree>
    <p:extLst>
      <p:ext uri="{BB962C8B-B14F-4D97-AF65-F5344CB8AC3E}">
        <p14:creationId xmlns:p14="http://schemas.microsoft.com/office/powerpoint/2010/main" val="39619686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3" name="Subtitle 2">
            <a:extLst>
              <a:ext uri="{FF2B5EF4-FFF2-40B4-BE49-F238E27FC236}">
                <a16:creationId xmlns:a16="http://schemas.microsoft.com/office/drawing/2014/main" id="{98AC4F8A-DD24-4BE6-9D52-93A883EEA32E}"/>
              </a:ext>
            </a:extLst>
          </p:cNvPr>
          <p:cNvSpPr>
            <a:spLocks noGrp="1"/>
          </p:cNvSpPr>
          <p:nvPr>
            <p:ph type="subTitle" idx="1"/>
          </p:nvPr>
        </p:nvSpPr>
        <p:spPr>
          <a:xfrm>
            <a:off x="4439633" y="4518923"/>
            <a:ext cx="3312734" cy="1141851"/>
          </a:xfrm>
          <a:noFill/>
        </p:spPr>
        <p:txBody>
          <a:bodyPr>
            <a:normAutofit fontScale="85000" lnSpcReduction="10000"/>
          </a:bodyPr>
          <a:lstStyle/>
          <a:p>
            <a:r>
              <a:rPr lang="en-US" sz="1600" dirty="0">
                <a:solidFill>
                  <a:srgbClr val="080808"/>
                </a:solidFill>
              </a:rPr>
              <a:t>Paper by </a:t>
            </a:r>
            <a:r>
              <a:rPr lang="en-US" sz="1600" dirty="0" err="1">
                <a:solidFill>
                  <a:srgbClr val="080808"/>
                </a:solidFill>
              </a:rPr>
              <a:t>Hsun</a:t>
            </a:r>
            <a:r>
              <a:rPr lang="en-US" sz="1600" dirty="0">
                <a:solidFill>
                  <a:srgbClr val="080808"/>
                </a:solidFill>
              </a:rPr>
              <a:t>-Wei Cho and Kang G. Shin</a:t>
            </a:r>
          </a:p>
          <a:p>
            <a:r>
              <a:rPr lang="en-US" sz="1600" dirty="0">
                <a:solidFill>
                  <a:srgbClr val="080808"/>
                </a:solidFill>
              </a:rPr>
              <a:t>Group member:</a:t>
            </a:r>
          </a:p>
          <a:p>
            <a:r>
              <a:rPr lang="en-US" sz="1600" b="0" i="0" dirty="0" err="1">
                <a:solidFill>
                  <a:srgbClr val="080808"/>
                </a:solidFill>
                <a:effectLst/>
                <a:latin typeface="Lato Extended"/>
              </a:rPr>
              <a:t>Nikhila</a:t>
            </a:r>
            <a:r>
              <a:rPr lang="en-US" sz="1600" b="0" i="0" dirty="0">
                <a:solidFill>
                  <a:srgbClr val="080808"/>
                </a:solidFill>
                <a:effectLst/>
                <a:latin typeface="Lato Extended"/>
              </a:rPr>
              <a:t> </a:t>
            </a:r>
            <a:r>
              <a:rPr lang="en-US" sz="1600" b="0" i="0" dirty="0" err="1">
                <a:solidFill>
                  <a:srgbClr val="080808"/>
                </a:solidFill>
                <a:effectLst/>
                <a:latin typeface="Lato Extended"/>
              </a:rPr>
              <a:t>Kunku</a:t>
            </a:r>
            <a:r>
              <a:rPr lang="en-US" sz="1600" dirty="0">
                <a:solidFill>
                  <a:srgbClr val="080808"/>
                </a:solidFill>
                <a:latin typeface="Lato Extended"/>
              </a:rPr>
              <a:t>,</a:t>
            </a:r>
            <a:r>
              <a:rPr lang="en-US" sz="1600" b="0" i="0" dirty="0">
                <a:solidFill>
                  <a:srgbClr val="080808"/>
                </a:solidFill>
                <a:effectLst/>
                <a:latin typeface="Lato Extended"/>
              </a:rPr>
              <a:t> Fatema Tabassum Liza, Phat Tran</a:t>
            </a:r>
            <a:endParaRPr lang="en-US" sz="1600" dirty="0">
              <a:solidFill>
                <a:srgbClr val="080808"/>
              </a:solidFill>
            </a:endParaRPr>
          </a:p>
        </p:txBody>
      </p:sp>
      <p:sp>
        <p:nvSpPr>
          <p:cNvPr id="2" name="Title 1">
            <a:extLst>
              <a:ext uri="{FF2B5EF4-FFF2-40B4-BE49-F238E27FC236}">
                <a16:creationId xmlns:a16="http://schemas.microsoft.com/office/drawing/2014/main" id="{5EA2EB30-D10A-4523-8F36-2FCB1BCFE7B7}"/>
              </a:ext>
            </a:extLst>
          </p:cNvPr>
          <p:cNvSpPr>
            <a:spLocks noGrp="1"/>
          </p:cNvSpPr>
          <p:nvPr>
            <p:ph type="ctrTitle"/>
          </p:nvPr>
        </p:nvSpPr>
        <p:spPr>
          <a:xfrm>
            <a:off x="3204642" y="2353641"/>
            <a:ext cx="5782716" cy="2150719"/>
          </a:xfrm>
          <a:noFill/>
        </p:spPr>
        <p:txBody>
          <a:bodyPr anchor="ctr">
            <a:normAutofit/>
          </a:bodyPr>
          <a:lstStyle/>
          <a:p>
            <a:r>
              <a:rPr lang="en-US" sz="3600" dirty="0" err="1">
                <a:solidFill>
                  <a:srgbClr val="080808"/>
                </a:solidFill>
              </a:rPr>
              <a:t>BlueFi</a:t>
            </a:r>
            <a:r>
              <a:rPr lang="en-US" sz="3600" dirty="0">
                <a:solidFill>
                  <a:srgbClr val="080808"/>
                </a:solidFill>
              </a:rPr>
              <a:t>: Bluetooth over Wi-fi</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539760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00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type="wd">
                                    <p:tmPct val="15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1000"/>
                                  </p:stCondLst>
                                  <p:iterate type="wd">
                                    <p:tmPct val="15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4DA477-D008-5D4B-836E-7EAB6CE2E0AD}"/>
              </a:ext>
            </a:extLst>
          </p:cNvPr>
          <p:cNvSpPr>
            <a:spLocks noGrp="1"/>
          </p:cNvSpPr>
          <p:nvPr>
            <p:ph type="title"/>
          </p:nvPr>
        </p:nvSpPr>
        <p:spPr>
          <a:xfrm>
            <a:off x="643467" y="1698171"/>
            <a:ext cx="3962061" cy="4516360"/>
          </a:xfrm>
        </p:spPr>
        <p:txBody>
          <a:bodyPr anchor="t">
            <a:normAutofit/>
          </a:bodyPr>
          <a:lstStyle/>
          <a:p>
            <a:r>
              <a:rPr lang="en-US" sz="3600"/>
              <a:t>Main Challenges</a:t>
            </a:r>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760CE956-0DDA-F141-A2E0-8F0897068B77}"/>
              </a:ext>
            </a:extLst>
          </p:cNvPr>
          <p:cNvSpPr>
            <a:spLocks noGrp="1"/>
          </p:cNvSpPr>
          <p:nvPr>
            <p:ph idx="1"/>
          </p:nvPr>
        </p:nvSpPr>
        <p:spPr>
          <a:xfrm>
            <a:off x="5070020" y="1698170"/>
            <a:ext cx="6478513" cy="4516361"/>
          </a:xfrm>
        </p:spPr>
        <p:txBody>
          <a:bodyPr>
            <a:normAutofit/>
          </a:bodyPr>
          <a:lstStyle/>
          <a:p>
            <a:r>
              <a:rPr lang="en-US" sz="1400"/>
              <a:t>Cyclic Prefix insertion</a:t>
            </a:r>
          </a:p>
          <a:p>
            <a:pPr lvl="1"/>
            <a:r>
              <a:rPr lang="en-US" sz="1400"/>
              <a:t>OFDM systems use CP to overcome ISI. However, small portion of Bluetooth waveform will be overridden by this CP insertion.</a:t>
            </a:r>
          </a:p>
          <a:p>
            <a:pPr lvl="1"/>
            <a:endParaRPr lang="en-US" sz="1400"/>
          </a:p>
          <a:p>
            <a:r>
              <a:rPr lang="en-US" sz="1400"/>
              <a:t>QAM Modulation</a:t>
            </a:r>
          </a:p>
          <a:p>
            <a:pPr lvl="1"/>
            <a:r>
              <a:rPr lang="en-US" sz="1400"/>
              <a:t>OFDM encodes the information in the frequency domain before IFFT. Selecting the optimal constellations for Bluetooth performance is IP(Integer-programming) problem and hence NP-complete.   </a:t>
            </a:r>
          </a:p>
          <a:p>
            <a:pPr lvl="1"/>
            <a:endParaRPr lang="en-US" sz="1400"/>
          </a:p>
          <a:p>
            <a:r>
              <a:rPr lang="en-US" sz="1400"/>
              <a:t>Pilots and Null</a:t>
            </a:r>
          </a:p>
          <a:p>
            <a:pPr lvl="1"/>
            <a:r>
              <a:rPr lang="en-US" sz="1400"/>
              <a:t>Pilots and Nulls will corrupt the transmission waveform if they are too close to the center frequency of Bluetooth channel.</a:t>
            </a:r>
          </a:p>
          <a:p>
            <a:pPr lvl="1"/>
            <a:endParaRPr lang="en-US" sz="1400"/>
          </a:p>
          <a:p>
            <a:r>
              <a:rPr lang="en-US" sz="1400"/>
              <a:t>FEC Coder</a:t>
            </a:r>
          </a:p>
          <a:p>
            <a:pPr lvl="1"/>
            <a:r>
              <a:rPr lang="en-US" sz="1400"/>
              <a:t>Adds redundancy to bit-stream. So need to find  bits which are more important than others.</a:t>
            </a:r>
          </a:p>
          <a:p>
            <a:endParaRPr lang="en-US" sz="1400"/>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3903638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7">
            <a:extLst>
              <a:ext uri="{FF2B5EF4-FFF2-40B4-BE49-F238E27FC236}">
                <a16:creationId xmlns:a16="http://schemas.microsoft.com/office/drawing/2014/main" id="{12FB12AE-71D1-47FD-9AC3-EE2C074245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A7CC50-D58D-43FD-9C62-F671D60BDA79}"/>
              </a:ext>
            </a:extLst>
          </p:cNvPr>
          <p:cNvSpPr>
            <a:spLocks noGrp="1"/>
          </p:cNvSpPr>
          <p:nvPr>
            <p:ph type="title"/>
          </p:nvPr>
        </p:nvSpPr>
        <p:spPr>
          <a:xfrm>
            <a:off x="643468" y="621792"/>
            <a:ext cx="4989890" cy="5413248"/>
          </a:xfrm>
        </p:spPr>
        <p:txBody>
          <a:bodyPr>
            <a:normAutofit/>
          </a:bodyPr>
          <a:lstStyle/>
          <a:p>
            <a:r>
              <a:rPr lang="en-US" sz="3600"/>
              <a:t>CP Insertion</a:t>
            </a:r>
          </a:p>
        </p:txBody>
      </p:sp>
      <p:sp>
        <p:nvSpPr>
          <p:cNvPr id="42" name="Freeform: Shape 9">
            <a:extLst>
              <a:ext uri="{FF2B5EF4-FFF2-40B4-BE49-F238E27FC236}">
                <a16:creationId xmlns:a16="http://schemas.microsoft.com/office/drawing/2014/main" id="{64853C7E-3CBA-4464-865F-6044D94B1B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38487" y="2994212"/>
            <a:ext cx="1345385" cy="668410"/>
          </a:xfrm>
          <a:custGeom>
            <a:avLst/>
            <a:gdLst>
              <a:gd name="connsiteX0" fmla="*/ 0 w 1345385"/>
              <a:gd name="connsiteY0" fmla="*/ 668410 h 668410"/>
              <a:gd name="connsiteX1" fmla="*/ 672692 w 1345385"/>
              <a:gd name="connsiteY1" fmla="*/ 0 h 668410"/>
              <a:gd name="connsiteX2" fmla="*/ 1345385 w 1345385"/>
              <a:gd name="connsiteY2" fmla="*/ 668410 h 668410"/>
            </a:gdLst>
            <a:ahLst/>
            <a:cxnLst>
              <a:cxn ang="0">
                <a:pos x="connsiteX0" y="connsiteY0"/>
              </a:cxn>
              <a:cxn ang="0">
                <a:pos x="connsiteX1" y="connsiteY1"/>
              </a:cxn>
              <a:cxn ang="0">
                <a:pos x="connsiteX2" y="connsiteY2"/>
              </a:cxn>
            </a:cxnLst>
            <a:rect l="l" t="t" r="r" b="b"/>
            <a:pathLst>
              <a:path w="1345385" h="668410">
                <a:moveTo>
                  <a:pt x="0" y="668410"/>
                </a:moveTo>
                <a:lnTo>
                  <a:pt x="672692" y="0"/>
                </a:lnTo>
                <a:lnTo>
                  <a:pt x="1345385" y="668410"/>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Rectangle 11">
            <a:extLst>
              <a:ext uri="{FF2B5EF4-FFF2-40B4-BE49-F238E27FC236}">
                <a16:creationId xmlns:a16="http://schemas.microsoft.com/office/drawing/2014/main" id="{55EFEC59-B929-4851-9DEF-9106F27979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3480" y="2760304"/>
            <a:ext cx="418137" cy="418137"/>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13">
            <a:extLst>
              <a:ext uri="{FF2B5EF4-FFF2-40B4-BE49-F238E27FC236}">
                <a16:creationId xmlns:a16="http://schemas.microsoft.com/office/drawing/2014/main" id="{6C132392-D5FF-4588-8FA1-5BAD77BF6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8836" y="4124955"/>
            <a:ext cx="635336" cy="63533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15">
            <a:extLst>
              <a:ext uri="{FF2B5EF4-FFF2-40B4-BE49-F238E27FC236}">
                <a16:creationId xmlns:a16="http://schemas.microsoft.com/office/drawing/2014/main" id="{C7EAC045-695C-4E73-9B7C-AFD6FB22DA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36522" y="4621062"/>
            <a:ext cx="224347" cy="224347"/>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Isosceles Triangle 17">
            <a:extLst>
              <a:ext uri="{FF2B5EF4-FFF2-40B4-BE49-F238E27FC236}">
                <a16:creationId xmlns:a16="http://schemas.microsoft.com/office/drawing/2014/main" id="{404A7A3A-BEAE-4BC6-A163-5D0E5F8C46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10175676" y="5597890"/>
            <a:ext cx="2982940" cy="1481975"/>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Rectangle 19">
            <a:extLst>
              <a:ext uri="{FF2B5EF4-FFF2-40B4-BE49-F238E27FC236}">
                <a16:creationId xmlns:a16="http://schemas.microsoft.com/office/drawing/2014/main" id="{12ED3B7D-405D-4DFA-8608-B6DE74671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46240" y="5280494"/>
            <a:ext cx="841505" cy="841505"/>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22" name="Content Placeholder 2">
            <a:extLst>
              <a:ext uri="{FF2B5EF4-FFF2-40B4-BE49-F238E27FC236}">
                <a16:creationId xmlns:a16="http://schemas.microsoft.com/office/drawing/2014/main" id="{1C39D12D-B7BB-409C-A811-AA2576C852C5}"/>
              </a:ext>
            </a:extLst>
          </p:cNvPr>
          <p:cNvGraphicFramePr>
            <a:graphicFrameLocks noGrp="1"/>
          </p:cNvGraphicFramePr>
          <p:nvPr>
            <p:ph idx="1"/>
          </p:nvPr>
        </p:nvGraphicFramePr>
        <p:xfrm>
          <a:off x="6096000" y="643466"/>
          <a:ext cx="5452532" cy="55710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838378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EEC950AC-C89E-4B37-93FF-5B8FE6A9E63E}"/>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5506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E73D1A1E-4B38-4161-9E83-BF19193AD756}"/>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6349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6865F79D-66F3-4326-9E4E-CEBBB1DC1C3F}"/>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8567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0A0EE9E1-9C68-4B91-899F-0C73CAEDA4CD}"/>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47319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DEAD6F-9570-4134-AD04-972A87387581}"/>
              </a:ext>
            </a:extLst>
          </p:cNvPr>
          <p:cNvSpPr>
            <a:spLocks noGrp="1"/>
          </p:cNvSpPr>
          <p:nvPr>
            <p:ph type="title"/>
          </p:nvPr>
        </p:nvSpPr>
        <p:spPr>
          <a:xfrm>
            <a:off x="643467" y="1698171"/>
            <a:ext cx="3962061" cy="4516360"/>
          </a:xfrm>
        </p:spPr>
        <p:txBody>
          <a:bodyPr anchor="t">
            <a:normAutofit/>
          </a:bodyPr>
          <a:lstStyle/>
          <a:p>
            <a:r>
              <a:rPr lang="en-US" sz="3600"/>
              <a:t>QAM </a:t>
            </a:r>
          </a:p>
        </p:txBody>
      </p:sp>
      <p:sp>
        <p:nvSpPr>
          <p:cNvPr id="23"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8F37B06E-A998-4C5A-9103-CE96BEF57A47}"/>
              </a:ext>
            </a:extLst>
          </p:cNvPr>
          <p:cNvSpPr>
            <a:spLocks noGrp="1"/>
          </p:cNvSpPr>
          <p:nvPr>
            <p:ph idx="1"/>
          </p:nvPr>
        </p:nvSpPr>
        <p:spPr>
          <a:xfrm>
            <a:off x="5070020" y="1698170"/>
            <a:ext cx="6478513" cy="4516361"/>
          </a:xfrm>
        </p:spPr>
        <p:txBody>
          <a:bodyPr>
            <a:normAutofit/>
          </a:bodyPr>
          <a:lstStyle/>
          <a:p>
            <a:r>
              <a:rPr lang="en-US" sz="2000"/>
              <a:t>The CP insertion block is immediately preceded by IFFT and QAM generator. Therefore, BlueFi first applies FFT to the reconstructed input to the CP block to obtain the frequency-domain samples that the QAM generator should generate.</a:t>
            </a:r>
          </a:p>
          <a:p>
            <a:r>
              <a:rPr lang="en-US" sz="2000"/>
              <a:t>Then, for any given X[f], set Xˆ[f] to the constellation with the shortest Euclidean distance.</a:t>
            </a:r>
          </a:p>
        </p:txBody>
      </p:sp>
      <p:sp>
        <p:nvSpPr>
          <p:cNvPr id="27"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024193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 name="Isosceles Triangle 43">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Diagram&#10;&#10;Description automatically generated">
            <a:extLst>
              <a:ext uri="{FF2B5EF4-FFF2-40B4-BE49-F238E27FC236}">
                <a16:creationId xmlns:a16="http://schemas.microsoft.com/office/drawing/2014/main" id="{0690023B-DAC3-4C95-A368-22A93697FDA2}"/>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46" name="Isosceles Triangle 45">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17474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4" name="Content Placeholder 6" descr="Chart, scatter chart&#10;&#10;Description automatically generated">
            <a:extLst>
              <a:ext uri="{FF2B5EF4-FFF2-40B4-BE49-F238E27FC236}">
                <a16:creationId xmlns:a16="http://schemas.microsoft.com/office/drawing/2014/main" id="{CE79B43C-1097-4122-A752-785778A55BF9}"/>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96131" y="2250829"/>
            <a:ext cx="3216623" cy="2930771"/>
          </a:xfrm>
          <a:prstGeom prst="rect">
            <a:avLst/>
          </a:prstGeom>
        </p:spPr>
      </p:pic>
      <p:sp>
        <p:nvSpPr>
          <p:cNvPr id="3" name="TextBox 2"/>
          <p:cNvSpPr txBox="1"/>
          <p:nvPr/>
        </p:nvSpPr>
        <p:spPr>
          <a:xfrm>
            <a:off x="2215662" y="5439508"/>
            <a:ext cx="101188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Calibri"/>
                <a:ea typeface="+mn-ea"/>
                <a:cs typeface="+mn-cs"/>
              </a:rPr>
              <a:t>For BPSK</a:t>
            </a:r>
          </a:p>
        </p:txBody>
      </p:sp>
    </p:spTree>
    <p:extLst>
      <p:ext uri="{BB962C8B-B14F-4D97-AF65-F5344CB8AC3E}">
        <p14:creationId xmlns:p14="http://schemas.microsoft.com/office/powerpoint/2010/main" val="1671442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C73C64-3AC6-46AC-B08F-B10DD9233211}"/>
              </a:ext>
            </a:extLst>
          </p:cNvPr>
          <p:cNvSpPr>
            <a:spLocks noGrp="1"/>
          </p:cNvSpPr>
          <p:nvPr>
            <p:ph type="title"/>
          </p:nvPr>
        </p:nvSpPr>
        <p:spPr>
          <a:xfrm>
            <a:off x="643467" y="1698171"/>
            <a:ext cx="3962061" cy="4516360"/>
          </a:xfrm>
        </p:spPr>
        <p:txBody>
          <a:bodyPr anchor="t">
            <a:normAutofit/>
          </a:bodyPr>
          <a:lstStyle/>
          <a:p>
            <a:r>
              <a:rPr lang="en-US" sz="3600"/>
              <a:t>Pilots and Nulls</a:t>
            </a:r>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37CE2CB6-54BB-4912-8177-0186A04E0F88}"/>
              </a:ext>
            </a:extLst>
          </p:cNvPr>
          <p:cNvSpPr>
            <a:spLocks noGrp="1"/>
          </p:cNvSpPr>
          <p:nvPr>
            <p:ph idx="1"/>
          </p:nvPr>
        </p:nvSpPr>
        <p:spPr>
          <a:xfrm>
            <a:off x="5070020" y="1698170"/>
            <a:ext cx="6478513" cy="4516361"/>
          </a:xfrm>
        </p:spPr>
        <p:txBody>
          <a:bodyPr>
            <a:normAutofit/>
          </a:bodyPr>
          <a:lstStyle/>
          <a:p>
            <a:r>
              <a:rPr lang="en-US" sz="2000" dirty="0"/>
              <a:t>Since some subcarriers are not modulated by the incoming data such as pilot subcarriers which are modulated by known sequences and null subcarriers which are always 0, we cannot control these subcarriers.</a:t>
            </a:r>
          </a:p>
          <a:p>
            <a:r>
              <a:rPr lang="en-US" sz="2000" dirty="0"/>
              <a:t>To solve the problem, we use frequency planning in which we can switch Wi-Fi channels by choosing the one that keep the Bluetooth channel farthest away from pilots or nulls.</a:t>
            </a:r>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451409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E50C3E-FEEB-BC4A-8A95-4EE8148B4AF8}"/>
              </a:ext>
            </a:extLst>
          </p:cNvPr>
          <p:cNvSpPr>
            <a:spLocks noGrp="1"/>
          </p:cNvSpPr>
          <p:nvPr>
            <p:ph type="title"/>
          </p:nvPr>
        </p:nvSpPr>
        <p:spPr>
          <a:xfrm>
            <a:off x="643467" y="1698171"/>
            <a:ext cx="3962061" cy="4516360"/>
          </a:xfrm>
        </p:spPr>
        <p:txBody>
          <a:bodyPr anchor="t">
            <a:normAutofit/>
          </a:bodyPr>
          <a:lstStyle/>
          <a:p>
            <a:r>
              <a:rPr lang="en-US" sz="3600"/>
              <a:t>BlueFi</a:t>
            </a:r>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F301F4C3-FDFD-F44E-AAFE-920FD8CB0B08}"/>
              </a:ext>
            </a:extLst>
          </p:cNvPr>
          <p:cNvSpPr>
            <a:spLocks noGrp="1"/>
          </p:cNvSpPr>
          <p:nvPr>
            <p:ph idx="1"/>
          </p:nvPr>
        </p:nvSpPr>
        <p:spPr>
          <a:xfrm>
            <a:off x="5070020" y="1698170"/>
            <a:ext cx="6478513" cy="4516361"/>
          </a:xfrm>
        </p:spPr>
        <p:txBody>
          <a:bodyPr>
            <a:normAutofit/>
          </a:bodyPr>
          <a:lstStyle/>
          <a:p>
            <a:r>
              <a:rPr lang="en-US" sz="2000"/>
              <a:t>BlueFi- a novel system that enables the transmission of  BT signals using 802.11n-compliant hardware with simple driver updates</a:t>
            </a:r>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581832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imeline&#10;&#10;Description automatically generated with low confidence">
            <a:extLst>
              <a:ext uri="{FF2B5EF4-FFF2-40B4-BE49-F238E27FC236}">
                <a16:creationId xmlns:a16="http://schemas.microsoft.com/office/drawing/2014/main" id="{6458C57B-6992-430A-A76C-7674B83EBDED}"/>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78708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522965-A651-44A6-9EC7-6D914E236304}"/>
              </a:ext>
            </a:extLst>
          </p:cNvPr>
          <p:cNvSpPr>
            <a:spLocks noGrp="1"/>
          </p:cNvSpPr>
          <p:nvPr>
            <p:ph type="title"/>
          </p:nvPr>
        </p:nvSpPr>
        <p:spPr>
          <a:xfrm>
            <a:off x="643467" y="321734"/>
            <a:ext cx="10905066" cy="1135737"/>
          </a:xfrm>
        </p:spPr>
        <p:txBody>
          <a:bodyPr>
            <a:normAutofit/>
          </a:bodyPr>
          <a:lstStyle/>
          <a:p>
            <a:r>
              <a:rPr lang="en-US" sz="3600"/>
              <a:t>FEC Coder</a:t>
            </a:r>
          </a:p>
        </p:txBody>
      </p:sp>
      <p:sp>
        <p:nvSpPr>
          <p:cNvPr id="3" name="Content Placeholder 2">
            <a:extLst>
              <a:ext uri="{FF2B5EF4-FFF2-40B4-BE49-F238E27FC236}">
                <a16:creationId xmlns:a16="http://schemas.microsoft.com/office/drawing/2014/main" id="{3789929F-0DBA-41D0-A0D4-24754ECF5280}"/>
              </a:ext>
            </a:extLst>
          </p:cNvPr>
          <p:cNvSpPr>
            <a:spLocks noGrp="1"/>
          </p:cNvSpPr>
          <p:nvPr>
            <p:ph idx="1"/>
          </p:nvPr>
        </p:nvSpPr>
        <p:spPr>
          <a:xfrm>
            <a:off x="643467" y="1782981"/>
            <a:ext cx="10905066" cy="4393982"/>
          </a:xfrm>
        </p:spPr>
        <p:txBody>
          <a:bodyPr>
            <a:normAutofit/>
          </a:bodyPr>
          <a:lstStyle/>
          <a:p>
            <a:r>
              <a:rPr lang="en-US" sz="2000" dirty="0"/>
              <a:t>Solution #1: Viterbi Algorithm modified with weights because some bit's location are more important than others. The reason is because bits on the main Bluetooth spectrum need as few bit flips as possible while the bits on other subcarriers do not matter.</a:t>
            </a:r>
          </a:p>
          <a:p>
            <a:r>
              <a:rPr lang="en-US" sz="2000" dirty="0"/>
              <a:t>Solution #2: Look-up Tables with Partial Match. Dues to the well-designed Wi-Fi codebook, we can find a 1 to 1 mapping from the part output sequence to the input sequence which can guarantee no bit flips at the matching location. It is efficient in real-time situation due to the computational efficiency of look-up table.</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728006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268C6D9-5DD8-4534-8791-966C6E81BC09}"/>
              </a:ext>
            </a:extLst>
          </p:cNvPr>
          <p:cNvSpPr>
            <a:spLocks noGrp="1"/>
          </p:cNvSpPr>
          <p:nvPr>
            <p:ph type="title"/>
          </p:nvPr>
        </p:nvSpPr>
        <p:spPr>
          <a:xfrm>
            <a:off x="643467" y="321734"/>
            <a:ext cx="10905066" cy="1135737"/>
          </a:xfrm>
        </p:spPr>
        <p:txBody>
          <a:bodyPr>
            <a:normAutofit/>
          </a:bodyPr>
          <a:lstStyle/>
          <a:p>
            <a:r>
              <a:rPr lang="en-US" sz="3600"/>
              <a:t>Additional Designs</a:t>
            </a:r>
          </a:p>
        </p:txBody>
      </p:sp>
      <p:sp>
        <p:nvSpPr>
          <p:cNvPr id="3" name="Content Placeholder 2">
            <a:extLst>
              <a:ext uri="{FF2B5EF4-FFF2-40B4-BE49-F238E27FC236}">
                <a16:creationId xmlns:a16="http://schemas.microsoft.com/office/drawing/2014/main" id="{C565B2C0-A9CB-47FE-AA65-150D20104828}"/>
              </a:ext>
            </a:extLst>
          </p:cNvPr>
          <p:cNvSpPr>
            <a:spLocks noGrp="1"/>
          </p:cNvSpPr>
          <p:nvPr>
            <p:ph idx="1"/>
          </p:nvPr>
        </p:nvSpPr>
        <p:spPr>
          <a:xfrm>
            <a:off x="643467" y="1782981"/>
            <a:ext cx="10905066" cy="4393982"/>
          </a:xfrm>
        </p:spPr>
        <p:txBody>
          <a:bodyPr>
            <a:normAutofit/>
          </a:bodyPr>
          <a:lstStyle/>
          <a:p>
            <a:r>
              <a:rPr lang="en-US" sz="2000"/>
              <a:t>Scheduling signal transmission with high resolution timers to align with Bluetooth timeslots.</a:t>
            </a:r>
          </a:p>
          <a:p>
            <a:r>
              <a:rPr lang="en-US" sz="2000"/>
              <a:t>Frequency hopping by using different subcarriers.</a:t>
            </a:r>
          </a:p>
          <a:p>
            <a:r>
              <a:rPr lang="en-US" sz="2000"/>
              <a:t>Using multi-slot transmission to push throughput.</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1351765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imeline&#10;&#10;Description automatically generated">
            <a:extLst>
              <a:ext uri="{FF2B5EF4-FFF2-40B4-BE49-F238E27FC236}">
                <a16:creationId xmlns:a16="http://schemas.microsoft.com/office/drawing/2014/main" id="{1CD12250-489F-48D8-B756-85D847E33358}"/>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2275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EDE8CD5-B35E-42D4-A67B-53E2C911577C}"/>
              </a:ext>
            </a:extLst>
          </p:cNvPr>
          <p:cNvSpPr>
            <a:spLocks noGrp="1"/>
          </p:cNvSpPr>
          <p:nvPr>
            <p:ph type="title"/>
          </p:nvPr>
        </p:nvSpPr>
        <p:spPr>
          <a:xfrm>
            <a:off x="643467" y="1698171"/>
            <a:ext cx="3962061" cy="4516360"/>
          </a:xfrm>
        </p:spPr>
        <p:txBody>
          <a:bodyPr anchor="t">
            <a:normAutofit/>
          </a:bodyPr>
          <a:lstStyle/>
          <a:p>
            <a:r>
              <a:rPr lang="en-US" sz="3600"/>
              <a:t>Experiment</a:t>
            </a:r>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F3F8F39-E9D4-4ED2-8248-1BA480EBCBA9}"/>
              </a:ext>
            </a:extLst>
          </p:cNvPr>
          <p:cNvSpPr>
            <a:spLocks noGrp="1"/>
          </p:cNvSpPr>
          <p:nvPr>
            <p:ph idx="1"/>
          </p:nvPr>
        </p:nvSpPr>
        <p:spPr>
          <a:xfrm>
            <a:off x="5070020" y="1698170"/>
            <a:ext cx="6478513" cy="4516361"/>
          </a:xfrm>
        </p:spPr>
        <p:txBody>
          <a:bodyPr>
            <a:normAutofit/>
          </a:bodyPr>
          <a:lstStyle/>
          <a:p>
            <a:r>
              <a:rPr lang="en-US" sz="2000" dirty="0"/>
              <a:t>Equipment: </a:t>
            </a:r>
          </a:p>
          <a:p>
            <a:pPr marL="342900" marR="0" lvl="0" indent="-342900">
              <a:spcBef>
                <a:spcPts val="0"/>
              </a:spcBef>
              <a:spcAft>
                <a:spcPts val="0"/>
              </a:spcAft>
              <a:buFont typeface="Calibri" panose="020F0502020204030204" pitchFamily="34" charset="0"/>
              <a:buChar char="-"/>
            </a:pPr>
            <a:r>
              <a:rPr lang="en-US" sz="2000" dirty="0">
                <a:effectLst/>
                <a:latin typeface="Calibri" panose="020F0502020204030204" pitchFamily="34" charset="0"/>
                <a:ea typeface="DengXian" panose="02010600030101010101" pitchFamily="2" charset="-122"/>
                <a:cs typeface="Times New Roman" panose="02020603050405020304" pitchFamily="18" charset="0"/>
              </a:rPr>
              <a:t>An iPhone, a Google Pixel and a Samsung S6 (Edge) as Bluetooth receivers.</a:t>
            </a:r>
          </a:p>
          <a:p>
            <a:pPr marL="342900" marR="0" lvl="0" indent="-342900">
              <a:spcBef>
                <a:spcPts val="0"/>
              </a:spcBef>
              <a:spcAft>
                <a:spcPts val="800"/>
              </a:spcAft>
              <a:buFont typeface="Calibri" panose="020F0502020204030204" pitchFamily="34" charset="0"/>
              <a:buChar char="-"/>
            </a:pPr>
            <a:r>
              <a:rPr lang="en-US" sz="2000" dirty="0">
                <a:effectLst/>
                <a:latin typeface="Calibri" panose="020F0502020204030204" pitchFamily="34" charset="0"/>
                <a:ea typeface="DengXian" panose="02010600030101010101" pitchFamily="2" charset="-122"/>
                <a:cs typeface="Times New Roman" panose="02020603050405020304" pitchFamily="18" charset="0"/>
              </a:rPr>
              <a:t>The </a:t>
            </a:r>
            <a:r>
              <a:rPr lang="en-US" sz="2000" dirty="0" err="1">
                <a:effectLst/>
                <a:latin typeface="Calibri" panose="020F0502020204030204" pitchFamily="34" charset="0"/>
                <a:ea typeface="DengXian" panose="02010600030101010101" pitchFamily="2" charset="-122"/>
                <a:cs typeface="Times New Roman" panose="02020603050405020304" pitchFamily="18" charset="0"/>
              </a:rPr>
              <a:t>nRF</a:t>
            </a:r>
            <a:r>
              <a:rPr lang="en-US" sz="2000" dirty="0">
                <a:effectLst/>
                <a:latin typeface="Calibri" panose="020F0502020204030204" pitchFamily="34" charset="0"/>
                <a:ea typeface="DengXian" panose="02010600030101010101" pitchFamily="2" charset="-122"/>
                <a:cs typeface="Times New Roman" panose="02020603050405020304" pitchFamily="18" charset="0"/>
              </a:rPr>
              <a:t> Connect app on the iPhone and the Beacon Scanner app on Android devices.</a:t>
            </a:r>
          </a:p>
          <a:p>
            <a:pPr marL="342900" marR="0" lvl="0" indent="-342900">
              <a:spcBef>
                <a:spcPts val="0"/>
              </a:spcBef>
              <a:spcAft>
                <a:spcPts val="800"/>
              </a:spcAft>
              <a:buFont typeface="Calibri" panose="020F0502020204030204" pitchFamily="34" charset="0"/>
              <a:buChar char="-"/>
            </a:pPr>
            <a:r>
              <a:rPr lang="en-US" sz="2000" dirty="0">
                <a:effectLst/>
                <a:latin typeface="Calibri" panose="020F0502020204030204" pitchFamily="34" charset="0"/>
                <a:ea typeface="DengXian" panose="02010600030101010101" pitchFamily="2" charset="-122"/>
                <a:cs typeface="Times New Roman" panose="02020603050405020304" pitchFamily="18" charset="0"/>
              </a:rPr>
              <a:t>The GL-AR150 Wi-Fi router, with an </a:t>
            </a:r>
            <a:r>
              <a:rPr lang="en-US" sz="2000" dirty="0"/>
              <a:t>(Qualcomm) Atheros </a:t>
            </a:r>
            <a:r>
              <a:rPr lang="en-US" sz="2000" dirty="0">
                <a:effectLst/>
                <a:latin typeface="Calibri" panose="020F0502020204030204" pitchFamily="34" charset="0"/>
                <a:ea typeface="DengXian" panose="02010600030101010101" pitchFamily="2" charset="-122"/>
                <a:cs typeface="Times New Roman" panose="02020603050405020304" pitchFamily="18" charset="0"/>
              </a:rPr>
              <a:t>AR9331 chip.</a:t>
            </a:r>
          </a:p>
          <a:p>
            <a:pPr marL="342900" marR="0" lvl="0" indent="-342900">
              <a:spcBef>
                <a:spcPts val="0"/>
              </a:spcBef>
              <a:spcAft>
                <a:spcPts val="800"/>
              </a:spcAft>
              <a:buFont typeface="Calibri" panose="020F0502020204030204" pitchFamily="34" charset="0"/>
              <a:buChar char="-"/>
            </a:pPr>
            <a:r>
              <a:rPr lang="en-US" sz="2000" dirty="0">
                <a:effectLst/>
                <a:latin typeface="Calibri" panose="020F0502020204030204" pitchFamily="34" charset="0"/>
                <a:ea typeface="DengXian" panose="02010600030101010101" pitchFamily="2" charset="-122"/>
                <a:cs typeface="Times New Roman" panose="02020603050405020304" pitchFamily="18" charset="0"/>
              </a:rPr>
              <a:t>The</a:t>
            </a:r>
            <a:r>
              <a:rPr lang="pl-PL" sz="2000" dirty="0">
                <a:effectLst/>
                <a:latin typeface="Calibri" panose="020F0502020204030204" pitchFamily="34" charset="0"/>
                <a:ea typeface="DengXian" panose="02010600030101010101" pitchFamily="2" charset="-122"/>
                <a:cs typeface="Times New Roman" panose="02020603050405020304" pitchFamily="18" charset="0"/>
              </a:rPr>
              <a:t> TP-Link T2U Nano</a:t>
            </a:r>
            <a:r>
              <a:rPr lang="en-US" sz="2000" dirty="0">
                <a:effectLst/>
                <a:latin typeface="Calibri" panose="020F0502020204030204" pitchFamily="34" charset="0"/>
                <a:ea typeface="DengXian" panose="02010600030101010101" pitchFamily="2" charset="-122"/>
                <a:cs typeface="Times New Roman" panose="02020603050405020304" pitchFamily="18" charset="0"/>
              </a:rPr>
              <a:t> </a:t>
            </a:r>
            <a:r>
              <a:rPr lang="pl-PL" sz="2000" dirty="0">
                <a:effectLst/>
                <a:latin typeface="Calibri" panose="020F0502020204030204" pitchFamily="34" charset="0"/>
                <a:ea typeface="DengXian" panose="02010600030101010101" pitchFamily="2" charset="-122"/>
                <a:cs typeface="Times New Roman" panose="02020603050405020304" pitchFamily="18" charset="0"/>
              </a:rPr>
              <a:t>WiFi NIC</a:t>
            </a:r>
            <a:r>
              <a:rPr lang="en-US" sz="2000" dirty="0">
                <a:effectLst/>
                <a:latin typeface="Calibri" panose="020F0502020204030204" pitchFamily="34" charset="0"/>
                <a:ea typeface="DengXian" panose="02010600030101010101" pitchFamily="2" charset="-122"/>
                <a:cs typeface="Times New Roman" panose="02020603050405020304" pitchFamily="18" charset="0"/>
              </a:rPr>
              <a:t>, with the RTL8811AU chip from Realtek</a:t>
            </a:r>
          </a:p>
          <a:p>
            <a:pPr marL="342900" marR="0" lvl="0" indent="-342900">
              <a:spcBef>
                <a:spcPts val="0"/>
              </a:spcBef>
              <a:spcAft>
                <a:spcPts val="800"/>
              </a:spcAft>
              <a:buFont typeface="Calibri" panose="020F0502020204030204" pitchFamily="34" charset="0"/>
              <a:buChar char="-"/>
            </a:pPr>
            <a:r>
              <a:rPr lang="en-US" sz="2000" dirty="0"/>
              <a:t>Sony SBH20 Bluetooth headphones</a:t>
            </a:r>
          </a:p>
          <a:p>
            <a:pPr marL="342900" marR="0" lvl="0" indent="-342900">
              <a:spcBef>
                <a:spcPts val="0"/>
              </a:spcBef>
              <a:spcAft>
                <a:spcPts val="800"/>
              </a:spcAft>
              <a:buFont typeface="Calibri" panose="020F0502020204030204" pitchFamily="34" charset="0"/>
              <a:buChar char="-"/>
            </a:pPr>
            <a:r>
              <a:rPr lang="en-US" sz="2000" dirty="0"/>
              <a:t>FTS4BT Bluetooth protocol analyzer</a:t>
            </a:r>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543601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Graphical user interface&#10;&#10;Description automatically generated">
            <a:extLst>
              <a:ext uri="{FF2B5EF4-FFF2-40B4-BE49-F238E27FC236}">
                <a16:creationId xmlns:a16="http://schemas.microsoft.com/office/drawing/2014/main" id="{6285D2B1-62DE-426E-AC14-3340072AC4DF}"/>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49753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A165E6D1-1983-4E19-9B1C-404B35DBB8FC}"/>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87948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E1FC87B5-EFA4-46C7-9CC3-8D512A299AEF}"/>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69804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52E9B086-3F27-4298-8BB7-55A76CCC0DD3}"/>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51081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Isosceles Triangle 3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B7813AA4-C6A1-406F-8078-3C8B42E0EF56}"/>
              </a:ext>
            </a:extLst>
          </p:cNvPr>
          <p:cNvPicPr>
            <a:picLocks noGrp="1" noChangeAspect="1"/>
          </p:cNvPicPr>
          <p:nvPr>
            <p:ph idx="1"/>
          </p:nvPr>
        </p:nvPicPr>
        <p:blipFill>
          <a:blip r:embed="rId2"/>
          <a:stretch>
            <a:fillRect/>
          </a:stretch>
        </p:blipFill>
        <p:spPr>
          <a:xfrm>
            <a:off x="1143943" y="643467"/>
            <a:ext cx="9904113" cy="5571065"/>
          </a:xfrm>
          <a:prstGeom prst="rect">
            <a:avLst/>
          </a:prstGeom>
          <a:ln>
            <a:noFill/>
          </a:ln>
        </p:spPr>
      </p:pic>
      <p:sp>
        <p:nvSpPr>
          <p:cNvPr id="39" name="Isosceles Triangle 3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3165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CA45AFF-C1B8-48D0-BB87-7427812FCBF0}"/>
              </a:ext>
            </a:extLst>
          </p:cNvPr>
          <p:cNvSpPr>
            <a:spLocks noGrp="1"/>
          </p:cNvSpPr>
          <p:nvPr>
            <p:ph type="title"/>
          </p:nvPr>
        </p:nvSpPr>
        <p:spPr>
          <a:xfrm>
            <a:off x="643467" y="1698171"/>
            <a:ext cx="3962061" cy="4516360"/>
          </a:xfrm>
        </p:spPr>
        <p:txBody>
          <a:bodyPr anchor="t">
            <a:normAutofit/>
          </a:bodyPr>
          <a:lstStyle/>
          <a:p>
            <a:r>
              <a:rPr lang="en-US" sz="3600" dirty="0"/>
              <a:t>Motivation</a:t>
            </a:r>
          </a:p>
        </p:txBody>
      </p:sp>
      <p:sp>
        <p:nvSpPr>
          <p:cNvPr id="23" name="Rectangle 22">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Shape 26">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Rectangle 28">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52C55959-DA37-419A-A32B-EE148533C72D}"/>
              </a:ext>
            </a:extLst>
          </p:cNvPr>
          <p:cNvSpPr>
            <a:spLocks noGrp="1"/>
          </p:cNvSpPr>
          <p:nvPr>
            <p:ph idx="1"/>
          </p:nvPr>
        </p:nvSpPr>
        <p:spPr>
          <a:xfrm>
            <a:off x="5070020" y="1698170"/>
            <a:ext cx="6478513" cy="4516361"/>
          </a:xfrm>
        </p:spPr>
        <p:txBody>
          <a:bodyPr>
            <a:normAutofit/>
          </a:bodyPr>
          <a:lstStyle/>
          <a:p>
            <a:r>
              <a:rPr lang="en-US" sz="2000" dirty="0"/>
              <a:t>Bluetooth is widely used with multiple purpose such as sending location beacons for navigation and personal audio streaming.</a:t>
            </a:r>
          </a:p>
          <a:p>
            <a:r>
              <a:rPr lang="en-US" sz="2000" dirty="0"/>
              <a:t>Without Bluetooth transmitters, can we still use Bluetooth devices? NO</a:t>
            </a:r>
          </a:p>
          <a:p>
            <a:r>
              <a:rPr lang="en-US" sz="2000" dirty="0"/>
              <a:t>Without Bluetooth transmitters, there are still many Wi-Fi devices that have been installed such as Wi-Fi access points, desktop and laptops with Wi-Fi chips, USB Wi-Fi cards.</a:t>
            </a:r>
          </a:p>
          <a:p>
            <a:r>
              <a:rPr lang="en-US" sz="2000" dirty="0" err="1"/>
              <a:t>BlueFi</a:t>
            </a:r>
            <a:r>
              <a:rPr lang="en-US" sz="2000" dirty="0"/>
              <a:t> enables </a:t>
            </a:r>
            <a:r>
              <a:rPr lang="en-US" sz="2000" dirty="0" err="1"/>
              <a:t>WiFi</a:t>
            </a:r>
            <a:r>
              <a:rPr lang="en-US" sz="2000" dirty="0"/>
              <a:t> hardware to transmit Bluetooth signals with driver updates and no modification for the Bluetooth devices.</a:t>
            </a:r>
          </a:p>
        </p:txBody>
      </p:sp>
      <p:sp>
        <p:nvSpPr>
          <p:cNvPr id="31" name="Isosceles Triangle 30">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Isosceles Triangle 32">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546931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Isosceles Triangle 42">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CCF694B4-1AF9-41EC-B692-F0903D807BB3}"/>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45" name="Isosceles Triangle 44">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92216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439497-E979-49E5-8DA3-BB38678A01EB}"/>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Motivation</a:t>
            </a:r>
          </a:p>
        </p:txBody>
      </p:sp>
      <p:pic>
        <p:nvPicPr>
          <p:cNvPr id="9" name="Content Placeholder 8">
            <a:extLst>
              <a:ext uri="{FF2B5EF4-FFF2-40B4-BE49-F238E27FC236}">
                <a16:creationId xmlns:a16="http://schemas.microsoft.com/office/drawing/2014/main" id="{1BBFABAA-AB48-4FC3-8D92-0FEC60F50218}"/>
              </a:ext>
            </a:extLst>
          </p:cNvPr>
          <p:cNvPicPr>
            <a:picLocks noChangeAspect="1"/>
          </p:cNvPicPr>
          <p:nvPr/>
        </p:nvPicPr>
        <p:blipFill>
          <a:blip r:embed="rId2"/>
          <a:stretch>
            <a:fillRect/>
          </a:stretch>
        </p:blipFill>
        <p:spPr>
          <a:xfrm>
            <a:off x="2190045" y="1675227"/>
            <a:ext cx="7811910" cy="4394199"/>
          </a:xfrm>
          <a:prstGeom prst="rect">
            <a:avLst/>
          </a:prstGeom>
        </p:spPr>
      </p:pic>
    </p:spTree>
    <p:extLst>
      <p:ext uri="{BB962C8B-B14F-4D97-AF65-F5344CB8AC3E}">
        <p14:creationId xmlns:p14="http://schemas.microsoft.com/office/powerpoint/2010/main" val="2908165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2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9" name="Group 29">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40" name="Rectangle 30">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Isosceles Triangle 31">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725576BA-7EFF-4542-AF4C-D66D55A0E0AB}"/>
              </a:ext>
            </a:extLst>
          </p:cNvPr>
          <p:cNvSpPr>
            <a:spLocks noGrp="1"/>
          </p:cNvSpPr>
          <p:nvPr>
            <p:ph type="title"/>
          </p:nvPr>
        </p:nvSpPr>
        <p:spPr>
          <a:xfrm>
            <a:off x="643467" y="321734"/>
            <a:ext cx="10905066" cy="1135737"/>
          </a:xfrm>
        </p:spPr>
        <p:txBody>
          <a:bodyPr vert="horz" lIns="91440" tIns="45720" rIns="91440" bIns="45720" rtlCol="0">
            <a:normAutofit/>
          </a:bodyPr>
          <a:lstStyle/>
          <a:p>
            <a:r>
              <a:rPr lang="en-US" sz="3600" kern="1200">
                <a:latin typeface="+mj-lt"/>
                <a:ea typeface="+mj-ea"/>
                <a:cs typeface="+mj-cs"/>
              </a:rPr>
              <a:t>Challenges</a:t>
            </a:r>
          </a:p>
        </p:txBody>
      </p:sp>
      <p:pic>
        <p:nvPicPr>
          <p:cNvPr id="5" name="Content Placeholder 4">
            <a:extLst>
              <a:ext uri="{FF2B5EF4-FFF2-40B4-BE49-F238E27FC236}">
                <a16:creationId xmlns:a16="http://schemas.microsoft.com/office/drawing/2014/main" id="{8164E1FD-DA43-4936-84DB-2CE16D031DCF}"/>
              </a:ext>
            </a:extLst>
          </p:cNvPr>
          <p:cNvPicPr>
            <a:picLocks noChangeAspect="1"/>
          </p:cNvPicPr>
          <p:nvPr/>
        </p:nvPicPr>
        <p:blipFill>
          <a:blip r:embed="rId2"/>
          <a:stretch>
            <a:fillRect/>
          </a:stretch>
        </p:blipFill>
        <p:spPr>
          <a:xfrm>
            <a:off x="643467" y="1782981"/>
            <a:ext cx="6253214" cy="3517432"/>
          </a:xfrm>
          <a:prstGeom prst="rect">
            <a:avLst/>
          </a:prstGeom>
        </p:spPr>
      </p:pic>
      <p:sp>
        <p:nvSpPr>
          <p:cNvPr id="42" name="Content Placeholder 24">
            <a:extLst>
              <a:ext uri="{FF2B5EF4-FFF2-40B4-BE49-F238E27FC236}">
                <a16:creationId xmlns:a16="http://schemas.microsoft.com/office/drawing/2014/main" id="{3593037F-88C5-434F-8781-E59AEA17034B}"/>
              </a:ext>
            </a:extLst>
          </p:cNvPr>
          <p:cNvSpPr>
            <a:spLocks noGrp="1"/>
          </p:cNvSpPr>
          <p:nvPr>
            <p:ph idx="1"/>
          </p:nvPr>
        </p:nvSpPr>
        <p:spPr>
          <a:xfrm>
            <a:off x="7544052" y="1782981"/>
            <a:ext cx="4004479" cy="4393982"/>
          </a:xfrm>
        </p:spPr>
        <p:txBody>
          <a:bodyPr>
            <a:normAutofit/>
          </a:bodyPr>
          <a:lstStyle/>
          <a:p>
            <a:r>
              <a:rPr lang="en-US" sz="2000" dirty="0"/>
              <a:t>Bluetooth and Wi-Fi signals are different. </a:t>
            </a:r>
            <a:r>
              <a:rPr lang="en-US" sz="2000" dirty="0">
                <a:effectLst/>
                <a:latin typeface="Calibri" panose="020F0502020204030204" pitchFamily="34" charset="0"/>
                <a:ea typeface="DengXian" panose="02010600030101010101" pitchFamily="2" charset="-122"/>
                <a:cs typeface="Times New Roman" panose="02020603050405020304" pitchFamily="18" charset="0"/>
              </a:rPr>
              <a:t>At the highest level, Bluetooth encodes the information in the time domain whereas Wi-Fi uses OFDM and encodes the information in the frequency domain.</a:t>
            </a:r>
          </a:p>
          <a:p>
            <a:endParaRPr lang="en-US" sz="2000" dirty="0"/>
          </a:p>
        </p:txBody>
      </p:sp>
      <p:grpSp>
        <p:nvGrpSpPr>
          <p:cNvPr id="43" name="Group 33">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44" name="Isosceles Triangle 34">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35">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13688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22C15A30-C97D-48A0-A780-08CE271B324C}"/>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2131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0F7BE7B-F4CE-4603-A53D-4D71390F7B2D}"/>
              </a:ext>
            </a:extLst>
          </p:cNvPr>
          <p:cNvSpPr>
            <a:spLocks noGrp="1"/>
          </p:cNvSpPr>
          <p:nvPr>
            <p:ph type="title"/>
          </p:nvPr>
        </p:nvSpPr>
        <p:spPr>
          <a:xfrm>
            <a:off x="643467" y="321734"/>
            <a:ext cx="10905066" cy="1135737"/>
          </a:xfrm>
        </p:spPr>
        <p:txBody>
          <a:bodyPr>
            <a:normAutofit/>
          </a:bodyPr>
          <a:lstStyle/>
          <a:p>
            <a:r>
              <a:rPr lang="en-US" sz="3600"/>
              <a:t>State of the Art</a:t>
            </a:r>
          </a:p>
        </p:txBody>
      </p:sp>
      <p:sp>
        <p:nvSpPr>
          <p:cNvPr id="3" name="Content Placeholder 2">
            <a:extLst>
              <a:ext uri="{FF2B5EF4-FFF2-40B4-BE49-F238E27FC236}">
                <a16:creationId xmlns:a16="http://schemas.microsoft.com/office/drawing/2014/main" id="{54F2CE54-3702-4376-BA04-1FBCB43AC1C8}"/>
              </a:ext>
            </a:extLst>
          </p:cNvPr>
          <p:cNvSpPr>
            <a:spLocks noGrp="1"/>
          </p:cNvSpPr>
          <p:nvPr>
            <p:ph idx="1"/>
          </p:nvPr>
        </p:nvSpPr>
        <p:spPr>
          <a:xfrm>
            <a:off x="643467" y="1782981"/>
            <a:ext cx="10905066" cy="4393982"/>
          </a:xfrm>
        </p:spPr>
        <p:txBody>
          <a:bodyPr>
            <a:normAutofit/>
          </a:bodyPr>
          <a:lstStyle/>
          <a:p>
            <a:r>
              <a:rPr lang="en-US" sz="2000" dirty="0"/>
              <a:t>Mostly focus on Zigbee but Bluetooth does not have Zigbee error correction and transmit bits faster.</a:t>
            </a:r>
          </a:p>
          <a:p>
            <a:r>
              <a:rPr lang="en-US" sz="2000" dirty="0"/>
              <a:t>Cisco Virtual Beacon adds the Bluetooth functionality to existing Cisco APs. </a:t>
            </a:r>
          </a:p>
          <a:p>
            <a:pPr lvl="1"/>
            <a:r>
              <a:rPr lang="en-US" sz="1600" dirty="0"/>
              <a:t>Cisco needs dedicated hardware on every AP</a:t>
            </a:r>
          </a:p>
          <a:p>
            <a:pPr lvl="1"/>
            <a:r>
              <a:rPr lang="en-US" sz="1600" dirty="0"/>
              <a:t>Require hardware and deployment costs</a:t>
            </a:r>
          </a:p>
          <a:p>
            <a:r>
              <a:rPr lang="en-US" sz="2000" dirty="0" err="1"/>
              <a:t>BlueFi</a:t>
            </a:r>
            <a:r>
              <a:rPr lang="en-US" sz="2000" dirty="0"/>
              <a:t> is unique in that:</a:t>
            </a:r>
          </a:p>
          <a:p>
            <a:pPr lvl="1"/>
            <a:r>
              <a:rPr lang="en-US" sz="2000" dirty="0"/>
              <a:t>Unmodified Bluetooth devices</a:t>
            </a:r>
          </a:p>
          <a:p>
            <a:pPr lvl="1"/>
            <a:r>
              <a:rPr lang="en-US" sz="2000" dirty="0"/>
              <a:t>commercial off-the-shelf (COTS) Wi-fi chips are used</a:t>
            </a:r>
          </a:p>
          <a:p>
            <a:pPr lvl="1"/>
            <a:r>
              <a:rPr lang="en-US" sz="2000" dirty="0"/>
              <a:t>Broadcasting and general Bluetooth applications</a:t>
            </a:r>
          </a:p>
          <a:p>
            <a:pPr lvl="1"/>
            <a:r>
              <a:rPr lang="en-US" sz="2000" dirty="0"/>
              <a:t>Real-time processing has been tested</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620932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ED8A15-58EF-48BD-B066-81283AA58735}"/>
              </a:ext>
            </a:extLst>
          </p:cNvPr>
          <p:cNvSpPr>
            <a:spLocks noGrp="1"/>
          </p:cNvSpPr>
          <p:nvPr>
            <p:ph type="title"/>
          </p:nvPr>
        </p:nvSpPr>
        <p:spPr>
          <a:xfrm>
            <a:off x="643467" y="1698171"/>
            <a:ext cx="3962061" cy="4516360"/>
          </a:xfrm>
        </p:spPr>
        <p:txBody>
          <a:bodyPr anchor="t">
            <a:normAutofit/>
          </a:bodyPr>
          <a:lstStyle/>
          <a:p>
            <a:r>
              <a:rPr lang="en-US" sz="3600"/>
              <a:t>Main idea</a:t>
            </a:r>
          </a:p>
        </p:txBody>
      </p:sp>
      <p:sp>
        <p:nvSpPr>
          <p:cNvPr id="21"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82FDF4F1-ED77-4020-B801-8836D296852D}"/>
              </a:ext>
            </a:extLst>
          </p:cNvPr>
          <p:cNvSpPr>
            <a:spLocks noGrp="1"/>
          </p:cNvSpPr>
          <p:nvPr>
            <p:ph idx="1"/>
          </p:nvPr>
        </p:nvSpPr>
        <p:spPr>
          <a:xfrm>
            <a:off x="5070020" y="1698170"/>
            <a:ext cx="6478513" cy="4516361"/>
          </a:xfrm>
        </p:spPr>
        <p:txBody>
          <a:bodyPr>
            <a:normAutofit fontScale="92500" lnSpcReduction="10000"/>
          </a:bodyPr>
          <a:lstStyle/>
          <a:p>
            <a:r>
              <a:rPr lang="en-US" sz="2000" dirty="0"/>
              <a:t>If the transmitted waveform look like a Bluetooth waveform, common Bluetooth devices can decode the signal.</a:t>
            </a:r>
          </a:p>
          <a:p>
            <a:r>
              <a:rPr lang="en-US" sz="2000" dirty="0"/>
              <a:t>Therefore, if we can find the Wi-Fi bits given a Bluetooth waveform, then when we want to transmit a Bluetooth signal, we can find the corresponding Wi-Fi bits and transmit them with Wi-Fi hardware.</a:t>
            </a:r>
          </a:p>
          <a:p>
            <a:r>
              <a:rPr lang="en-US" sz="2000" dirty="0"/>
              <a:t>In order to this, we try to reverse the operation of each block in the transmitter.</a:t>
            </a:r>
          </a:p>
          <a:p>
            <a:r>
              <a:rPr lang="en-US" sz="2000" dirty="0"/>
              <a:t>However, each blocks have different challenges to reverse the operation.</a:t>
            </a:r>
          </a:p>
          <a:p>
            <a:r>
              <a:rPr lang="en-US" sz="2000" dirty="0"/>
              <a:t>4 main challenges: </a:t>
            </a:r>
          </a:p>
          <a:p>
            <a:pPr lvl="1"/>
            <a:r>
              <a:rPr lang="en-US" sz="1600" dirty="0"/>
              <a:t>Cyclic prefix insertion</a:t>
            </a:r>
          </a:p>
          <a:p>
            <a:pPr lvl="1"/>
            <a:r>
              <a:rPr lang="en-US" sz="1600" dirty="0"/>
              <a:t>QAM</a:t>
            </a:r>
          </a:p>
          <a:p>
            <a:pPr lvl="1"/>
            <a:r>
              <a:rPr lang="en-US" sz="1600" dirty="0"/>
              <a:t>Pilots and Nulls</a:t>
            </a:r>
          </a:p>
          <a:p>
            <a:pPr lvl="1"/>
            <a:r>
              <a:rPr lang="en-US" sz="1600" dirty="0"/>
              <a:t>FEC Coder</a:t>
            </a:r>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8103392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B05D5C30-5419-4906-B830-783CF18016F4}"/>
              </a:ext>
            </a:extLst>
          </p:cNvPr>
          <p:cNvPicPr>
            <a:picLocks noGrp="1" noChangeAspect="1"/>
          </p:cNvPicPr>
          <p:nvPr>
            <p:ph idx="1"/>
          </p:nvPr>
        </p:nvPicPr>
        <p:blipFill>
          <a:blip r:embed="rId2"/>
          <a:stretch>
            <a:fillRect/>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95018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384</TotalTime>
  <Words>833</Words>
  <Application>Microsoft Office PowerPoint</Application>
  <PresentationFormat>Widescreen</PresentationFormat>
  <Paragraphs>71</Paragraphs>
  <Slides>30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Calibri Light</vt:lpstr>
      <vt:lpstr>Lato Extended</vt:lpstr>
      <vt:lpstr>Office Theme</vt:lpstr>
      <vt:lpstr>BlueFi: Bluetooth over Wi-fi</vt:lpstr>
      <vt:lpstr>BlueFi</vt:lpstr>
      <vt:lpstr>Motivation</vt:lpstr>
      <vt:lpstr>Motivation</vt:lpstr>
      <vt:lpstr>Challenges</vt:lpstr>
      <vt:lpstr>PowerPoint Presentation</vt:lpstr>
      <vt:lpstr>State of the Art</vt:lpstr>
      <vt:lpstr>Main idea</vt:lpstr>
      <vt:lpstr>PowerPoint Presentation</vt:lpstr>
      <vt:lpstr>Main Challenges</vt:lpstr>
      <vt:lpstr>CP Insertion</vt:lpstr>
      <vt:lpstr>PowerPoint Presentation</vt:lpstr>
      <vt:lpstr>PowerPoint Presentation</vt:lpstr>
      <vt:lpstr>PowerPoint Presentation</vt:lpstr>
      <vt:lpstr>PowerPoint Presentation</vt:lpstr>
      <vt:lpstr>QAM </vt:lpstr>
      <vt:lpstr>PowerPoint Presentation</vt:lpstr>
      <vt:lpstr>PowerPoint Presentation</vt:lpstr>
      <vt:lpstr>Pilots and Nulls</vt:lpstr>
      <vt:lpstr>PowerPoint Presentation</vt:lpstr>
      <vt:lpstr>FEC Coder</vt:lpstr>
      <vt:lpstr>Additional Designs</vt:lpstr>
      <vt:lpstr>PowerPoint Presentation</vt:lpstr>
      <vt:lpstr>Experiment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BlueFi: Bluetooth over Wi-fi</dc:title>
  <dc:creator>Phat Tran</dc:creator>
  <cp:lastModifiedBy>Phat Tran</cp:lastModifiedBy>
  <cp:revision>14</cp:revision>
  <dcterms:created xsi:type="dcterms:W3CDTF">2021-11-30T12:53:52Z</dcterms:created>
  <dcterms:modified xsi:type="dcterms:W3CDTF">2021-11-30T20:32:00Z</dcterms:modified>
</cp:coreProperties>
</file>

<file path=docProps/thumbnail.jpeg>
</file>